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79" r:id="rId5"/>
    <p:sldId id="259" r:id="rId6"/>
    <p:sldId id="271" r:id="rId7"/>
    <p:sldId id="260" r:id="rId8"/>
    <p:sldId id="267" r:id="rId9"/>
    <p:sldId id="261" r:id="rId10"/>
    <p:sldId id="272" r:id="rId11"/>
    <p:sldId id="273" r:id="rId12"/>
    <p:sldId id="262" r:id="rId13"/>
    <p:sldId id="268" r:id="rId14"/>
    <p:sldId id="274" r:id="rId15"/>
    <p:sldId id="270" r:id="rId16"/>
    <p:sldId id="263" r:id="rId17"/>
    <p:sldId id="276" r:id="rId18"/>
    <p:sldId id="277" r:id="rId19"/>
    <p:sldId id="287" r:id="rId20"/>
    <p:sldId id="278" r:id="rId21"/>
    <p:sldId id="291" r:id="rId22"/>
    <p:sldId id="281" r:id="rId23"/>
    <p:sldId id="280" r:id="rId24"/>
    <p:sldId id="282" r:id="rId25"/>
    <p:sldId id="284" r:id="rId26"/>
    <p:sldId id="289" r:id="rId27"/>
    <p:sldId id="290" r:id="rId28"/>
    <p:sldId id="286" r:id="rId29"/>
    <p:sldId id="285" r:id="rId30"/>
    <p:sldId id="288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CC00"/>
    <a:srgbClr val="0033CC"/>
    <a:srgbClr val="009BFF"/>
    <a:srgbClr val="9D9D9D"/>
    <a:srgbClr val="00FF00"/>
    <a:srgbClr val="008000"/>
    <a:srgbClr val="FF0000"/>
    <a:srgbClr val="006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t2y1\OneDrive\&#12487;&#12473;&#12463;&#12488;&#12483;&#12503;\Columbia\Courses\Capstone\Book1%20-%20&#12467;&#12500;&#1254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38956848327754"/>
          <c:y val="0.26163128607799635"/>
          <c:w val="0.65524534826824665"/>
          <c:h val="0.71968109747722708"/>
        </c:manualLayout>
      </c:layout>
      <c:radarChart>
        <c:radarStyle val="marker"/>
        <c:varyColors val="0"/>
        <c:ser>
          <c:idx val="0"/>
          <c:order val="0"/>
          <c:tx>
            <c:strRef>
              <c:f>'Sheet1 (3)'!$A$3</c:f>
              <c:strCache>
                <c:ptCount val="1"/>
                <c:pt idx="0">
                  <c:v>NLCD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'Sheet1 (3)'!$B$2:$J$2</c:f>
              <c:strCache>
                <c:ptCount val="9"/>
                <c:pt idx="0">
                  <c:v>Ave</c:v>
                </c:pt>
                <c:pt idx="1">
                  <c:v>W-</c:v>
                </c:pt>
                <c:pt idx="2">
                  <c:v>TC-</c:v>
                </c:pt>
                <c:pt idx="3">
                  <c:v>LV-</c:v>
                </c:pt>
                <c:pt idx="4">
                  <c:v>I-</c:v>
                </c:pt>
                <c:pt idx="5">
                  <c:v>W+</c:v>
                </c:pt>
                <c:pt idx="6">
                  <c:v>TC+</c:v>
                </c:pt>
                <c:pt idx="7">
                  <c:v>LV+</c:v>
                </c:pt>
                <c:pt idx="8">
                  <c:v>I+</c:v>
                </c:pt>
              </c:strCache>
            </c:strRef>
          </c:cat>
          <c:val>
            <c:numRef>
              <c:f>'Sheet1 (3)'!$B$3:$J$3</c:f>
              <c:numCache>
                <c:formatCode>General</c:formatCode>
                <c:ptCount val="9"/>
                <c:pt idx="0">
                  <c:v>0.37809999999999999</c:v>
                </c:pt>
                <c:pt idx="1">
                  <c:v>0.34799999999999998</c:v>
                </c:pt>
                <c:pt idx="2">
                  <c:v>0.49540000000000001</c:v>
                </c:pt>
                <c:pt idx="3">
                  <c:v>0.53969999999999996</c:v>
                </c:pt>
                <c:pt idx="4">
                  <c:v>0.33600000000000002</c:v>
                </c:pt>
                <c:pt idx="5">
                  <c:v>0.12529999999999999</c:v>
                </c:pt>
                <c:pt idx="6">
                  <c:v>0.26040000000000002</c:v>
                </c:pt>
                <c:pt idx="7">
                  <c:v>0.49919999999999998</c:v>
                </c:pt>
                <c:pt idx="8">
                  <c:v>0.42080000000000001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25-4F8F-A63A-3D920EC227C1}"/>
            </c:ext>
          </c:extLst>
        </c:ser>
        <c:ser>
          <c:idx val="1"/>
          <c:order val="1"/>
          <c:tx>
            <c:strRef>
              <c:f>'Sheet1 (3)'!$A$4</c:f>
              <c:strCache>
                <c:ptCount val="1"/>
                <c:pt idx="0">
                  <c:v>DW(soft)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'Sheet1 (3)'!$B$2:$J$2</c:f>
              <c:strCache>
                <c:ptCount val="9"/>
                <c:pt idx="0">
                  <c:v>Ave</c:v>
                </c:pt>
                <c:pt idx="1">
                  <c:v>W-</c:v>
                </c:pt>
                <c:pt idx="2">
                  <c:v>TC-</c:v>
                </c:pt>
                <c:pt idx="3">
                  <c:v>LV-</c:v>
                </c:pt>
                <c:pt idx="4">
                  <c:v>I-</c:v>
                </c:pt>
                <c:pt idx="5">
                  <c:v>W+</c:v>
                </c:pt>
                <c:pt idx="6">
                  <c:v>TC+</c:v>
                </c:pt>
                <c:pt idx="7">
                  <c:v>LV+</c:v>
                </c:pt>
                <c:pt idx="8">
                  <c:v>I+</c:v>
                </c:pt>
              </c:strCache>
            </c:strRef>
          </c:cat>
          <c:val>
            <c:numRef>
              <c:f>'Sheet1 (3)'!$B$4:$J$4</c:f>
              <c:numCache>
                <c:formatCode>General</c:formatCode>
                <c:ptCount val="9"/>
                <c:pt idx="0">
                  <c:v>0.37269999999999998</c:v>
                </c:pt>
                <c:pt idx="1">
                  <c:v>0.42030000000000001</c:v>
                </c:pt>
                <c:pt idx="2">
                  <c:v>0.49059999999999998</c:v>
                </c:pt>
                <c:pt idx="3">
                  <c:v>0.52259999999999995</c:v>
                </c:pt>
                <c:pt idx="4">
                  <c:v>0.23039999999999999</c:v>
                </c:pt>
                <c:pt idx="5">
                  <c:v>0.1474</c:v>
                </c:pt>
                <c:pt idx="6">
                  <c:v>0.24490000000000001</c:v>
                </c:pt>
                <c:pt idx="7">
                  <c:v>0.4476</c:v>
                </c:pt>
                <c:pt idx="8">
                  <c:v>0.47760000000000002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25-4F8F-A63A-3D920EC227C1}"/>
            </c:ext>
          </c:extLst>
        </c:ser>
        <c:ser>
          <c:idx val="3"/>
          <c:order val="2"/>
          <c:tx>
            <c:strRef>
              <c:f>'Sheet1 (3)'!$A$5</c:f>
              <c:strCache>
                <c:ptCount val="1"/>
                <c:pt idx="0">
                  <c:v>DW(hard)</c:v>
                </c:pt>
              </c:strCache>
            </c:strRef>
          </c:tx>
          <c:spPr>
            <a:ln w="19050" cap="rnd">
              <a:solidFill>
                <a:schemeClr val="accent2"/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'Sheet1 (3)'!$B$2:$J$2</c:f>
              <c:strCache>
                <c:ptCount val="9"/>
                <c:pt idx="0">
                  <c:v>Ave</c:v>
                </c:pt>
                <c:pt idx="1">
                  <c:v>W-</c:v>
                </c:pt>
                <c:pt idx="2">
                  <c:v>TC-</c:v>
                </c:pt>
                <c:pt idx="3">
                  <c:v>LV-</c:v>
                </c:pt>
                <c:pt idx="4">
                  <c:v>I-</c:v>
                </c:pt>
                <c:pt idx="5">
                  <c:v>W+</c:v>
                </c:pt>
                <c:pt idx="6">
                  <c:v>TC+</c:v>
                </c:pt>
                <c:pt idx="7">
                  <c:v>LV+</c:v>
                </c:pt>
                <c:pt idx="8">
                  <c:v>I+</c:v>
                </c:pt>
              </c:strCache>
            </c:strRef>
          </c:cat>
          <c:val>
            <c:numRef>
              <c:f>'Sheet1 (3)'!$B$5:$J$5</c:f>
              <c:numCache>
                <c:formatCode>General</c:formatCode>
                <c:ptCount val="9"/>
                <c:pt idx="0">
                  <c:v>0.33939999999999998</c:v>
                </c:pt>
                <c:pt idx="1">
                  <c:v>0.36680000000000001</c:v>
                </c:pt>
                <c:pt idx="2">
                  <c:v>0.47220000000000001</c:v>
                </c:pt>
                <c:pt idx="3">
                  <c:v>0.50519999999999998</c:v>
                </c:pt>
                <c:pt idx="4">
                  <c:v>0.2666</c:v>
                </c:pt>
                <c:pt idx="5">
                  <c:v>0.1186</c:v>
                </c:pt>
                <c:pt idx="6">
                  <c:v>0.16309999999999999</c:v>
                </c:pt>
                <c:pt idx="7">
                  <c:v>0.38269999999999998</c:v>
                </c:pt>
                <c:pt idx="8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25-4F8F-A63A-3D920EC227C1}"/>
            </c:ext>
          </c:extLst>
        </c:ser>
        <c:ser>
          <c:idx val="2"/>
          <c:order val="3"/>
          <c:tx>
            <c:strRef>
              <c:f>'Sheet1 (3)'!$A$6</c:f>
              <c:strCache>
                <c:ptCount val="1"/>
                <c:pt idx="0">
                  <c:v>NLCD+DW(soft)</c:v>
                </c:pt>
              </c:strCache>
            </c:strRef>
          </c:tx>
          <c:spPr>
            <a:ln w="19050" cap="rnd">
              <a:solidFill>
                <a:srgbClr val="00CC00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'Sheet1 (3)'!$B$2:$J$2</c:f>
              <c:strCache>
                <c:ptCount val="9"/>
                <c:pt idx="0">
                  <c:v>Ave</c:v>
                </c:pt>
                <c:pt idx="1">
                  <c:v>W-</c:v>
                </c:pt>
                <c:pt idx="2">
                  <c:v>TC-</c:v>
                </c:pt>
                <c:pt idx="3">
                  <c:v>LV-</c:v>
                </c:pt>
                <c:pt idx="4">
                  <c:v>I-</c:v>
                </c:pt>
                <c:pt idx="5">
                  <c:v>W+</c:v>
                </c:pt>
                <c:pt idx="6">
                  <c:v>TC+</c:v>
                </c:pt>
                <c:pt idx="7">
                  <c:v>LV+</c:v>
                </c:pt>
                <c:pt idx="8">
                  <c:v>I+</c:v>
                </c:pt>
              </c:strCache>
            </c:strRef>
          </c:cat>
          <c:val>
            <c:numRef>
              <c:f>'Sheet1 (3)'!$B$6:$J$6</c:f>
              <c:numCache>
                <c:formatCode>General</c:formatCode>
                <c:ptCount val="9"/>
                <c:pt idx="0">
                  <c:v>0.39489999999999997</c:v>
                </c:pt>
                <c:pt idx="1">
                  <c:v>0.38400000000000001</c:v>
                </c:pt>
                <c:pt idx="2">
                  <c:v>0.49730000000000002</c:v>
                </c:pt>
                <c:pt idx="3">
                  <c:v>0.56830000000000003</c:v>
                </c:pt>
                <c:pt idx="4">
                  <c:v>0.33610000000000001</c:v>
                </c:pt>
                <c:pt idx="5">
                  <c:v>0.13800000000000001</c:v>
                </c:pt>
                <c:pt idx="6">
                  <c:v>0.24959999999999999</c:v>
                </c:pt>
                <c:pt idx="7">
                  <c:v>0.5071</c:v>
                </c:pt>
                <c:pt idx="8">
                  <c:v>0.47889999999999999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F25-4F8F-A63A-3D920EC227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8710415"/>
        <c:axId val="268709999"/>
      </c:radarChart>
      <c:catAx>
        <c:axId val="268710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8709999"/>
        <c:crosses val="autoZero"/>
        <c:auto val="1"/>
        <c:lblAlgn val="ctr"/>
        <c:lblOffset val="100"/>
        <c:noMultiLvlLbl val="0"/>
      </c:catAx>
      <c:valAx>
        <c:axId val="26870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68710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5369148880881436"/>
          <c:y val="4.8903811842627751E-2"/>
          <c:w val="0.67091345200153407"/>
          <c:h val="0.128690952892535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F0CDB-50CF-4517-9EE1-C77648D5FE6E}" type="datetimeFigureOut">
              <a:rPr kumimoji="1" lang="ja-JP" altLang="en-US" smtClean="0"/>
              <a:t>2022/12/17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1E8FB-F8F0-4F5F-BEB1-C57D781C622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330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1E8FB-F8F0-4F5F-BEB1-C57D781C622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22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91E8FB-F8F0-4F5F-BEB1-C57D781C622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676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996B-37C5-4B78-95A1-3E698CDEC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080E9-8BD4-4EF7-9178-14D17B1BB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0B6A8-7DBE-4016-8F44-F715DF7C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0D4AF-B176-466A-83A3-BB7778A5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AC517-D786-4A08-96C4-C470C0ACA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6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9754-3485-43F3-882B-561FA5079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F938E-AB3C-4CFE-A659-3F34518C8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A91F5-9C02-4127-B5D1-AFAC0EC21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1F079-8177-40D8-B0F4-058EF4E7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0F9D2-4BD3-4868-8CE5-9C66D4FE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6F0A0F-9A44-4438-844C-12AAE72E8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5A092-3D64-4FAB-8B3F-FF59B7AD1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BC562-CD6C-4269-88FE-2EB77BB8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25DC8-D00E-4C6D-B964-CC789071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FB158-0D0F-450A-B945-CE5AFF73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616B0-3517-4826-9961-CEA5C986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0952-9A08-4EA9-BAA0-8AEB13703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E932B-AD8B-43CB-B94A-BB36D617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B66A7-8684-450B-BC59-9E1B36374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27509-2BDC-4445-AC49-BC65B0C6E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4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EA28-6723-4153-B180-FE6C5A7CD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A1244-550F-499F-A9D3-FAAAD241C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41C4B-CE38-440A-9546-008A8402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B90E3-00F3-41D8-AFE7-EECF8159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A17E3-0865-4C03-A188-76DF2AF3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19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C7949-5D09-4475-8F39-AC183690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011C-566B-4E40-83EA-ACD257083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FED87-B3DE-46AD-9C28-2D1C3320E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63081-DBAA-4169-9150-03245AEC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A3D2B-E1FE-4F0E-AD8C-A365735BD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3D938-B43C-4532-83D7-A87538D1E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3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8A64-2A5F-4718-AF10-BADB3FD7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B42BD-BA9A-4376-B28A-B0BDDA07D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96074-5178-4020-9F31-7178056CB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161B70-0419-43B3-85C9-44C236F9F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2CE9F-A49F-4A1C-9C09-1BFDA4F55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366BA-B605-432C-939E-EC3B34262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61B8FB-422B-4B88-956F-871CBACB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86A10-E505-454F-A5CB-9D2067BD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0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17EB-7932-410F-920F-A2E3CFC5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4663DD-7A08-4696-9855-03D7ECD0C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0D9C8-14EB-447F-96A9-014221B2C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086B4-FB6B-4D5E-A560-7F284AEE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1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800355-6DF6-4603-A18D-2C119B260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FB3011-A6FA-4ED5-B281-AC56003FA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18988-5E5B-43B7-9D8F-528C243A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48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A9F3-C396-43B3-A38E-5CDB4495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37466-04A4-4760-B16E-38E70769E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F5D1D-3BD4-42E3-9566-58D89C14D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E8E21-320E-42C1-96A5-5F7BA5FD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73DAA-52D8-4E75-B695-36575CB7A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D80CA-2619-4006-AAF7-65E532EC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01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1E4B2-7EB6-4FFC-800F-F76C43BC8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F832F-44F5-4C99-B347-7A9052869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EFF60D-84A2-4F38-9E53-A31675B4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51DB3-0DF6-44B9-AF93-7D8748C8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2BF8F-0998-4675-9050-3F652B72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D76C9-AA83-4E74-A678-FA0E100C3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9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63791-28FE-4CB7-821D-E8183EDB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3778-20C5-48F9-AA5C-4BA363D83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3C51C-FEF3-4D73-94D3-B31BDC4685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2493C-C917-4885-A298-D6F1927EBF76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3443B-BE53-469E-9D48-199435222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84EFC-2CFE-4724-953F-76906D01E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ABCFC-9E0D-41F7-89AF-D0FF5E619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4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datasets/catalog/GOOGLE_DYNAMICWORLD_V1" TargetMode="External"/><Relationship Id="rId2" Type="http://schemas.openxmlformats.org/officeDocument/2006/relationships/hyperlink" Target="https://www.nature.com/articles/s41597-022-01307-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aps.elie.ucl.ac.be/CCI/viewer/download/ESACCI-LC-Ph2-PUGv2_2.0.pdf" TargetMode="External"/><Relationship Id="rId3" Type="http://schemas.openxmlformats.org/officeDocument/2006/relationships/hyperlink" Target="https://www.nature.com/articles/s41597-022-01307-4" TargetMode="External"/><Relationship Id="rId7" Type="http://schemas.openxmlformats.org/officeDocument/2006/relationships/hyperlink" Target="https://land.copernicus.eu/global/index.html" TargetMode="External"/><Relationship Id="rId2" Type="http://schemas.openxmlformats.org/officeDocument/2006/relationships/hyperlink" Target="https://link.springer.com/chapter/10.1007/978-3-030-90998-7_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0924271614002275" TargetMode="External"/><Relationship Id="rId5" Type="http://schemas.openxmlformats.org/officeDocument/2006/relationships/hyperlink" Target="https://www.tandfonline.com/doi/full/10.1080/01431161.2012.748992" TargetMode="External"/><Relationship Id="rId10" Type="http://schemas.openxmlformats.org/officeDocument/2006/relationships/hyperlink" Target="https://www.sciencedirect.com/topics/earth-and-planetary-sciences/modis" TargetMode="External"/><Relationship Id="rId4" Type="http://schemas.openxmlformats.org/officeDocument/2006/relationships/hyperlink" Target="https://www.sciencedirect.com/science/article/pii/S0034425721000821?via%3Dihub" TargetMode="External"/><Relationship Id="rId9" Type="http://schemas.openxmlformats.org/officeDocument/2006/relationships/hyperlink" Target="https://doi.org/10.1016%2Fj.rse.2018.12.01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alab.lisn.upsaclay.fr/competitions/790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D023340-9B92-EF48-F5FA-2222C198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DD658-0FBE-4252-9935-0A5BBE482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27" y="147872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Land Cover Change Detection using Neural Network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for Satellite Images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88DE9B-D986-4C66-927A-5C1F2CB5C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427" y="3866321"/>
            <a:ext cx="9144000" cy="92526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Ashkan </a:t>
            </a:r>
            <a:r>
              <a:rPr lang="en-US" sz="2000" dirty="0" err="1">
                <a:solidFill>
                  <a:schemeClr val="bg1"/>
                </a:solidFill>
              </a:rPr>
              <a:t>Bozorgzad</a:t>
            </a:r>
            <a:r>
              <a:rPr lang="en-US" sz="2000" dirty="0">
                <a:solidFill>
                  <a:schemeClr val="bg1"/>
                </a:solidFill>
              </a:rPr>
              <a:t>, Hari Prasad </a:t>
            </a:r>
            <a:r>
              <a:rPr lang="en-US" sz="2000" dirty="0" err="1">
                <a:solidFill>
                  <a:schemeClr val="bg1"/>
                </a:solidFill>
              </a:rPr>
              <a:t>Renganathan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Karveandhan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Palanisamy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Masataka</a:t>
            </a:r>
            <a:r>
              <a:rPr lang="en-US" sz="2000" dirty="0">
                <a:solidFill>
                  <a:schemeClr val="bg1"/>
                </a:solidFill>
              </a:rPr>
              <a:t> Koga, Yewen Zhou, Yuki Ikeda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6AE9A24-67D2-4805-8CDE-C8C9B7A68A5D}"/>
              </a:ext>
            </a:extLst>
          </p:cNvPr>
          <p:cNvSpPr txBox="1">
            <a:spLocks/>
          </p:cNvSpPr>
          <p:nvPr/>
        </p:nvSpPr>
        <p:spPr>
          <a:xfrm>
            <a:off x="1710813" y="5919179"/>
            <a:ext cx="9144000" cy="1094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</a:rPr>
              <a:t>Mentor: Dr. Saba Rahimi from J.P. Morgan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Instructor: Vivian S. Zhang from Columbia University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B1F4678-376A-4789-8FA0-CACC81879577}"/>
              </a:ext>
            </a:extLst>
          </p:cNvPr>
          <p:cNvSpPr txBox="1">
            <a:spLocks/>
          </p:cNvSpPr>
          <p:nvPr/>
        </p:nvSpPr>
        <p:spPr>
          <a:xfrm>
            <a:off x="5437909" y="4506609"/>
            <a:ext cx="1316182" cy="415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Fall 2022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0E59D53-3E80-C6C7-6C50-6BBA0AB05576}"/>
              </a:ext>
            </a:extLst>
          </p:cNvPr>
          <p:cNvSpPr txBox="1">
            <a:spLocks/>
          </p:cNvSpPr>
          <p:nvPr/>
        </p:nvSpPr>
        <p:spPr>
          <a:xfrm>
            <a:off x="1554427" y="3205401"/>
            <a:ext cx="9144000" cy="34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Authors:</a:t>
            </a:r>
          </a:p>
        </p:txBody>
      </p:sp>
    </p:spTree>
    <p:extLst>
      <p:ext uri="{BB962C8B-B14F-4D97-AF65-F5344CB8AC3E}">
        <p14:creationId xmlns:p14="http://schemas.microsoft.com/office/powerpoint/2010/main" val="212020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A9A0-F561-4A6F-831C-BFA99773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Dataset and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1573-449E-4B10-9B78-EDCE25BA4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048"/>
          </a:xfrm>
        </p:spPr>
        <p:txBody>
          <a:bodyPr/>
          <a:lstStyle/>
          <a:p>
            <a:r>
              <a:rPr lang="en-US" dirty="0"/>
              <a:t>NLCD labels vs high resolution labels by Groundwork:</a:t>
            </a:r>
          </a:p>
          <a:p>
            <a:pPr lvl="1"/>
            <a:endParaRPr lang="en-US" dirty="0"/>
          </a:p>
        </p:txBody>
      </p:sp>
      <p:pic>
        <p:nvPicPr>
          <p:cNvPr id="9" name="図 53">
            <a:extLst>
              <a:ext uri="{FF2B5EF4-FFF2-40B4-BE49-F238E27FC236}">
                <a16:creationId xmlns:a16="http://schemas.microsoft.com/office/drawing/2014/main" id="{C6F95D74-F66B-48A0-BD3A-CC9ADE68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44" y="2642610"/>
            <a:ext cx="5312742" cy="3200400"/>
          </a:xfrm>
          <a:prstGeom prst="rect">
            <a:avLst/>
          </a:prstGeom>
        </p:spPr>
      </p:pic>
      <p:pic>
        <p:nvPicPr>
          <p:cNvPr id="11" name="図 51">
            <a:extLst>
              <a:ext uri="{FF2B5EF4-FFF2-40B4-BE49-F238E27FC236}">
                <a16:creationId xmlns:a16="http://schemas.microsoft.com/office/drawing/2014/main" id="{BBD2A488-776C-4182-88D3-ACD2F9773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28" y="2507673"/>
            <a:ext cx="5359467" cy="320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D0E4A-88BC-4601-A727-DEA785F48617}"/>
              </a:ext>
            </a:extLst>
          </p:cNvPr>
          <p:cNvSpPr txBox="1"/>
          <p:nvPr/>
        </p:nvSpPr>
        <p:spPr>
          <a:xfrm>
            <a:off x="1236451" y="5977947"/>
            <a:ext cx="358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ea typeface="Yu Mincho" panose="02020400000000000000" pitchFamily="18" charset="-128"/>
              </a:rPr>
              <a:t>change of NLCD from 2013 to 2016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42CA4-94E0-419A-955D-4724CDC2C19D}"/>
              </a:ext>
            </a:extLst>
          </p:cNvPr>
          <p:cNvSpPr txBox="1"/>
          <p:nvPr/>
        </p:nvSpPr>
        <p:spPr>
          <a:xfrm>
            <a:off x="7259611" y="5843010"/>
            <a:ext cx="4364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change of high-res. labels from 2013 to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2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A9A0-F561-4A6F-831C-BFA99773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Dataset and Data Visualization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1573-449E-4B10-9B78-EDCE25BA4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048"/>
          </a:xfrm>
        </p:spPr>
        <p:txBody>
          <a:bodyPr/>
          <a:lstStyle/>
          <a:p>
            <a:r>
              <a:rPr lang="en-US" dirty="0"/>
              <a:t>NLCD labels vs high resolution labels by Groundwork:</a:t>
            </a:r>
          </a:p>
          <a:p>
            <a:pPr lvl="1"/>
            <a:endParaRPr lang="en-US" dirty="0"/>
          </a:p>
        </p:txBody>
      </p:sp>
      <p:pic>
        <p:nvPicPr>
          <p:cNvPr id="9" name="図 54">
            <a:extLst>
              <a:ext uri="{FF2B5EF4-FFF2-40B4-BE49-F238E27FC236}">
                <a16:creationId xmlns:a16="http://schemas.microsoft.com/office/drawing/2014/main" id="{B5E33D7B-A2FC-4655-ACCE-2350EEA2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41" y="2750128"/>
            <a:ext cx="5198225" cy="3200400"/>
          </a:xfrm>
          <a:prstGeom prst="rect">
            <a:avLst/>
          </a:prstGeom>
        </p:spPr>
      </p:pic>
      <p:pic>
        <p:nvPicPr>
          <p:cNvPr id="10" name="図 52">
            <a:extLst>
              <a:ext uri="{FF2B5EF4-FFF2-40B4-BE49-F238E27FC236}">
                <a16:creationId xmlns:a16="http://schemas.microsoft.com/office/drawing/2014/main" id="{59AC221B-43CB-4767-B9CF-581658D4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22" y="2642610"/>
            <a:ext cx="5321953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9C0692-97D8-4FEB-B81C-960D767AF98F}"/>
              </a:ext>
            </a:extLst>
          </p:cNvPr>
          <p:cNvSpPr txBox="1"/>
          <p:nvPr/>
        </p:nvSpPr>
        <p:spPr>
          <a:xfrm>
            <a:off x="1898075" y="6061198"/>
            <a:ext cx="2923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except for non-change pixels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BC4CA7-EDBB-47FE-B6A2-C11511A21BBC}"/>
              </a:ext>
            </a:extLst>
          </p:cNvPr>
          <p:cNvSpPr txBox="1"/>
          <p:nvPr/>
        </p:nvSpPr>
        <p:spPr>
          <a:xfrm>
            <a:off x="8201893" y="5950528"/>
            <a:ext cx="2938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ea typeface="Yu Mincho" panose="02020400000000000000" pitchFamily="18" charset="-128"/>
              </a:rPr>
              <a:t>except for non-change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47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FD0A-2A49-40C3-A086-DA47BBA4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Methodology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42E5-A774-4A93-AFD1-E82441352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69830"/>
          </a:xfrm>
        </p:spPr>
        <p:txBody>
          <a:bodyPr>
            <a:normAutofit/>
          </a:bodyPr>
          <a:lstStyle/>
          <a:p>
            <a:r>
              <a:rPr lang="en-US" dirty="0"/>
              <a:t>NLCD Diff:</a:t>
            </a:r>
          </a:p>
          <a:p>
            <a:pPr lvl="1"/>
            <a:r>
              <a:rPr lang="en-US" dirty="0"/>
              <a:t>only input from the 2013 and 2016 NLCD layers</a:t>
            </a:r>
          </a:p>
          <a:p>
            <a:pPr lvl="1"/>
            <a:r>
              <a:rPr lang="en-US" dirty="0"/>
              <a:t>for each pixel, and high-resolution classes were assigned </a:t>
            </a:r>
          </a:p>
          <a:p>
            <a:pPr lvl="1"/>
            <a:r>
              <a:rPr lang="en-US" dirty="0"/>
              <a:t>does not require training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8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FD0A-2A49-40C3-A086-DA47BBA4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Methodology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42E5-A774-4A93-AFD1-E82441352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84920"/>
          </a:xfrm>
        </p:spPr>
        <p:txBody>
          <a:bodyPr/>
          <a:lstStyle/>
          <a:p>
            <a:r>
              <a:rPr lang="en-US" dirty="0"/>
              <a:t>One Layer Convolution Neural Network:</a:t>
            </a:r>
          </a:p>
          <a:p>
            <a:pPr lvl="1"/>
            <a:r>
              <a:rPr lang="en-US" dirty="0"/>
              <a:t>fully convolutional network (FCN) with a single convolutional layer </a:t>
            </a:r>
          </a:p>
          <a:p>
            <a:pPr lvl="1"/>
            <a:r>
              <a:rPr lang="en-US" dirty="0"/>
              <a:t>input channels = 4 (Red, Green, Blue, and Near-Infrared)</a:t>
            </a:r>
          </a:p>
          <a:p>
            <a:pPr lvl="1"/>
            <a:r>
              <a:rPr lang="en-US" dirty="0"/>
              <a:t>output classes = 5 (Water, Tree Canopy, Low Vegetation, Impervious, and None)</a:t>
            </a:r>
          </a:p>
          <a:p>
            <a:pPr lvl="1"/>
            <a:r>
              <a:rPr lang="en-US" dirty="0"/>
              <a:t>filter size = 3, stride = 1, and padding = 1.</a:t>
            </a:r>
          </a:p>
          <a:p>
            <a:pPr lvl="1"/>
            <a:r>
              <a:rPr lang="en-US" dirty="0"/>
              <a:t>cross-entropy as the 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24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FD0A-2A49-40C3-A086-DA47BBA4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Methodology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42E5-A774-4A93-AFD1-E82441352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048"/>
          </a:xfrm>
        </p:spPr>
        <p:txBody>
          <a:bodyPr/>
          <a:lstStyle/>
          <a:p>
            <a:r>
              <a:rPr lang="en-US" dirty="0"/>
              <a:t>One Layer Convolution Neural Network:</a:t>
            </a:r>
          </a:p>
          <a:p>
            <a:pPr lvl="1"/>
            <a:endParaRPr lang="en-US" dirty="0"/>
          </a:p>
        </p:txBody>
      </p:sp>
      <p:pic>
        <p:nvPicPr>
          <p:cNvPr id="9" name="図 57">
            <a:extLst>
              <a:ext uri="{FF2B5EF4-FFF2-40B4-BE49-F238E27FC236}">
                <a16:creationId xmlns:a16="http://schemas.microsoft.com/office/drawing/2014/main" id="{AFE07E8B-D1A2-4653-99C3-35A9F0C88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89" y="2296448"/>
            <a:ext cx="8668530" cy="43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7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2FD0A-2A49-40C3-A086-DA47BBA41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Methodology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F42E5-A774-4A93-AFD1-E82441352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048"/>
          </a:xfrm>
        </p:spPr>
        <p:txBody>
          <a:bodyPr/>
          <a:lstStyle/>
          <a:p>
            <a:r>
              <a:rPr lang="en-US" dirty="0"/>
              <a:t>One Layer Convolution Neural Network:</a:t>
            </a:r>
          </a:p>
          <a:p>
            <a:pPr lvl="1"/>
            <a:endParaRPr lang="en-US" dirty="0"/>
          </a:p>
        </p:txBody>
      </p:sp>
      <p:pic>
        <p:nvPicPr>
          <p:cNvPr id="8" name="図 61">
            <a:extLst>
              <a:ext uri="{FF2B5EF4-FFF2-40B4-BE49-F238E27FC236}">
                <a16:creationId xmlns:a16="http://schemas.microsoft.com/office/drawing/2014/main" id="{62104D3D-AC28-489B-8919-37909E864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02" y="2777543"/>
            <a:ext cx="5597239" cy="2889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44A7F-93C8-4E25-B616-03F9DE776A3A}"/>
              </a:ext>
            </a:extLst>
          </p:cNvPr>
          <p:cNvSpPr txBox="1"/>
          <p:nvPr/>
        </p:nvSpPr>
        <p:spPr>
          <a:xfrm>
            <a:off x="1754883" y="5752251"/>
            <a:ext cx="2646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the training and test losses</a:t>
            </a:r>
            <a:endParaRPr lang="en-US" dirty="0"/>
          </a:p>
        </p:txBody>
      </p:sp>
      <p:pic>
        <p:nvPicPr>
          <p:cNvPr id="14" name="図 58">
            <a:extLst>
              <a:ext uri="{FF2B5EF4-FFF2-40B4-BE49-F238E27FC236}">
                <a16:creationId xmlns:a16="http://schemas.microsoft.com/office/drawing/2014/main" id="{AF91FF82-8D85-4EE3-B0E4-4B41935A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41" y="2777543"/>
            <a:ext cx="5689460" cy="28895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B99379-5B00-416F-B9B5-0F7721A9EE54}"/>
              </a:ext>
            </a:extLst>
          </p:cNvPr>
          <p:cNvSpPr txBox="1"/>
          <p:nvPr/>
        </p:nvSpPr>
        <p:spPr>
          <a:xfrm>
            <a:off x="6852694" y="5752251"/>
            <a:ext cx="4752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the training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</a:rPr>
              <a:t>IoU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 scores for the target four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7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116B-3EE9-4160-95D5-0B21A8B6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Goals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90CD-AAA8-4DD8-8FC8-CED00BE62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92048"/>
          </a:xfrm>
        </p:spPr>
        <p:txBody>
          <a:bodyPr/>
          <a:lstStyle/>
          <a:p>
            <a:r>
              <a:rPr lang="en-US" dirty="0"/>
              <a:t>Our Approach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Convolutional neural networks:</a:t>
            </a:r>
          </a:p>
          <a:p>
            <a:pPr lvl="2"/>
            <a:r>
              <a:rPr lang="en-US" dirty="0"/>
              <a:t>Two separate for two years (FCN / tile)</a:t>
            </a:r>
          </a:p>
          <a:p>
            <a:pPr lvl="2"/>
            <a:r>
              <a:rPr lang="en-US" dirty="0"/>
              <a:t>One on both years (FCN / all)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U-Net (all datasets)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Trian models on all training datasets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Research for potential appropriate models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3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F8FE971-ED06-59B2-3AAB-EC04FBA35F46}"/>
              </a:ext>
            </a:extLst>
          </p:cNvPr>
          <p:cNvSpPr/>
          <p:nvPr/>
        </p:nvSpPr>
        <p:spPr>
          <a:xfrm>
            <a:off x="0" y="2823087"/>
            <a:ext cx="12192000" cy="1211826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Dynamic World Labels</a:t>
            </a:r>
            <a:endParaRPr kumimoji="1" lang="ja-JP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208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" y="-171591"/>
            <a:ext cx="10515600" cy="1325563"/>
          </a:xfrm>
        </p:spPr>
        <p:txBody>
          <a:bodyPr/>
          <a:lstStyle/>
          <a:p>
            <a:r>
              <a:rPr lang="en-US" altLang="ja-JP" dirty="0">
                <a:solidFill>
                  <a:schemeClr val="accent1">
                    <a:lumMod val="75000"/>
                  </a:schemeClr>
                </a:solidFill>
              </a:rPr>
              <a:t>What is Dynamic World labels (DW)?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862021"/>
            <a:ext cx="11965858" cy="21691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10m-res land-cover label made by deep learning model for Sentinel-2 imagery [</a:t>
            </a:r>
            <a:r>
              <a:rPr lang="en-US" dirty="0">
                <a:hlinkClick r:id="rId2"/>
              </a:rPr>
              <a:t>1</a:t>
            </a:r>
            <a:r>
              <a:rPr lang="en-US" dirty="0"/>
              <a:t>] </a:t>
            </a:r>
          </a:p>
          <a:p>
            <a:pPr lvl="1"/>
            <a:r>
              <a:rPr lang="en-US" dirty="0"/>
              <a:t>Available </a:t>
            </a:r>
            <a:r>
              <a:rPr lang="en-US" b="1" dirty="0"/>
              <a:t>Globally</a:t>
            </a:r>
            <a:r>
              <a:rPr lang="en-US" dirty="0"/>
              <a:t> &amp; </a:t>
            </a:r>
            <a:r>
              <a:rPr lang="en-US" b="1" dirty="0"/>
              <a:t>Near Real-Time</a:t>
            </a:r>
            <a:r>
              <a:rPr lang="en-US" dirty="0"/>
              <a:t> on </a:t>
            </a:r>
            <a:r>
              <a:rPr lang="en-US" dirty="0">
                <a:hlinkClick r:id="rId3"/>
              </a:rPr>
              <a:t>GEE (Google Earth Engine</a:t>
            </a:r>
            <a:r>
              <a:rPr lang="en-US" dirty="0"/>
              <a:t>) from 2015.6</a:t>
            </a:r>
          </a:p>
          <a:p>
            <a:pPr lvl="1"/>
            <a:r>
              <a:rPr lang="en-US" dirty="0"/>
              <a:t>9 classes (</a:t>
            </a:r>
            <a:r>
              <a:rPr lang="en-US" dirty="0">
                <a:solidFill>
                  <a:srgbClr val="0000FF"/>
                </a:solidFill>
              </a:rPr>
              <a:t>water</a:t>
            </a:r>
            <a:r>
              <a:rPr lang="en-US" dirty="0"/>
              <a:t>, </a:t>
            </a:r>
            <a:r>
              <a:rPr lang="en-US" dirty="0">
                <a:solidFill>
                  <a:srgbClr val="008000"/>
                </a:solidFill>
              </a:rPr>
              <a:t>trees</a:t>
            </a:r>
            <a:r>
              <a:rPr lang="en-US" dirty="0"/>
              <a:t>, </a:t>
            </a:r>
            <a:r>
              <a:rPr lang="en-US" dirty="0">
                <a:solidFill>
                  <a:srgbClr val="00FF00"/>
                </a:solidFill>
              </a:rPr>
              <a:t>grass,</a:t>
            </a:r>
            <a:r>
              <a:rPr lang="en-US" dirty="0"/>
              <a:t> </a:t>
            </a:r>
            <a:r>
              <a:rPr lang="en-US" dirty="0">
                <a:solidFill>
                  <a:srgbClr val="008000"/>
                </a:solidFill>
              </a:rPr>
              <a:t>flooded vegetation</a:t>
            </a:r>
            <a:r>
              <a:rPr lang="en-US" dirty="0"/>
              <a:t>, </a:t>
            </a:r>
            <a:r>
              <a:rPr lang="en-US" dirty="0">
                <a:solidFill>
                  <a:srgbClr val="00FF00"/>
                </a:solidFill>
              </a:rPr>
              <a:t>crops</a:t>
            </a:r>
            <a:r>
              <a:rPr lang="en-US" dirty="0"/>
              <a:t>, </a:t>
            </a:r>
            <a:r>
              <a:rPr lang="en-US" dirty="0">
                <a:solidFill>
                  <a:srgbClr val="00FF00"/>
                </a:solidFill>
              </a:rPr>
              <a:t>shrub &amp; scrub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built</a:t>
            </a:r>
            <a:r>
              <a:rPr lang="en-US" dirty="0"/>
              <a:t>, </a:t>
            </a:r>
            <a:r>
              <a:rPr lang="en-US" dirty="0">
                <a:solidFill>
                  <a:srgbClr val="00FF00"/>
                </a:solidFill>
              </a:rPr>
              <a:t>bare</a:t>
            </a:r>
            <a:r>
              <a:rPr lang="en-US" dirty="0"/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snow &amp; ice</a:t>
            </a:r>
            <a:r>
              <a:rPr lang="en-US" dirty="0"/>
              <a:t>), class probabilities also available</a:t>
            </a:r>
            <a:endParaRPr lang="en-US" sz="1600" dirty="0"/>
          </a:p>
          <a:p>
            <a:pPr lvl="1"/>
            <a:r>
              <a:rPr lang="en-US" dirty="0"/>
              <a:t>Classified these 9 classes into [</a:t>
            </a:r>
            <a:r>
              <a:rPr lang="en-US" altLang="ja-JP" dirty="0">
                <a:solidFill>
                  <a:srgbClr val="0000FF"/>
                </a:solidFill>
              </a:rPr>
              <a:t>water</a:t>
            </a:r>
            <a:r>
              <a:rPr lang="en-US" dirty="0"/>
              <a:t>, </a:t>
            </a:r>
            <a:r>
              <a:rPr lang="en-US" altLang="ja-JP" dirty="0">
                <a:solidFill>
                  <a:srgbClr val="008000"/>
                </a:solidFill>
              </a:rPr>
              <a:t>TC</a:t>
            </a:r>
            <a:r>
              <a:rPr lang="en-US" dirty="0"/>
              <a:t>, </a:t>
            </a:r>
            <a:r>
              <a:rPr lang="en-US" altLang="ja-JP" dirty="0">
                <a:solidFill>
                  <a:srgbClr val="00FF00"/>
                </a:solidFill>
              </a:rPr>
              <a:t>LV,</a:t>
            </a:r>
            <a:r>
              <a:rPr lang="en-US" dirty="0"/>
              <a:t> </a:t>
            </a:r>
            <a:r>
              <a:rPr lang="en-US" altLang="ja-JP" dirty="0">
                <a:solidFill>
                  <a:srgbClr val="FF0000"/>
                </a:solidFill>
              </a:rPr>
              <a:t>Impervious</a:t>
            </a:r>
            <a:r>
              <a:rPr lang="en-US" dirty="0"/>
              <a:t> and </a:t>
            </a: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None</a:t>
            </a:r>
            <a:r>
              <a:rPr lang="en-US" dirty="0"/>
              <a:t>] by their colors</a:t>
            </a:r>
          </a:p>
          <a:p>
            <a:pPr lvl="1"/>
            <a:r>
              <a:rPr lang="en-US" dirty="0"/>
              <a:t>Despite of its higher-res, DW looks more rough than NLCD in general (for other images, too)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DE3DE-1878-4335-8047-7DA9BD075651}"/>
              </a:ext>
            </a:extLst>
          </p:cNvPr>
          <p:cNvSpPr txBox="1"/>
          <p:nvPr/>
        </p:nvSpPr>
        <p:spPr>
          <a:xfrm>
            <a:off x="1858297" y="3108588"/>
            <a:ext cx="9576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Figure1: Comparison of NLCD (2016) and Dynamic World label (2017) for NAIP 3716 (2017)</a:t>
            </a:r>
            <a:endParaRPr 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DCE1D23-61D1-6034-5D25-E5D3319D9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51" y="3477920"/>
            <a:ext cx="11764297" cy="30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5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0" y="-171591"/>
            <a:ext cx="11904407" cy="1325563"/>
          </a:xfrm>
        </p:spPr>
        <p:txBody>
          <a:bodyPr/>
          <a:lstStyle/>
          <a:p>
            <a:r>
              <a:rPr lang="en-US" altLang="ja-JP" dirty="0">
                <a:solidFill>
                  <a:schemeClr val="accent1">
                    <a:lumMod val="75000"/>
                  </a:schemeClr>
                </a:solidFill>
              </a:rPr>
              <a:t>Why we also tried to use DW (not only NLCD)?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817211"/>
            <a:ext cx="11793796" cy="19401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DW can be used for </a:t>
            </a:r>
            <a:r>
              <a:rPr lang="en-US" altLang="ja-JP" dirty="0"/>
              <a:t>anytime from 2015 and </a:t>
            </a:r>
            <a:r>
              <a:rPr lang="en-US" dirty="0"/>
              <a:t>anywhere on the earth with finest resolution as a global label </a:t>
            </a:r>
            <a:r>
              <a:rPr lang="en-US" altLang="ja-JP" dirty="0"/>
              <a:t>(Figure1)</a:t>
            </a:r>
            <a:r>
              <a:rPr lang="en-US" dirty="0"/>
              <a:t>. So, it is of interest to see the performance when using DW in stead</a:t>
            </a:r>
            <a:r>
              <a:rPr lang="ja-JP" altLang="en-US" dirty="0"/>
              <a:t> </a:t>
            </a:r>
            <a:r>
              <a:rPr lang="en-US" altLang="ja-JP" dirty="0"/>
              <a:t>of</a:t>
            </a:r>
            <a:r>
              <a:rPr lang="en-US" dirty="0"/>
              <a:t> NLCD</a:t>
            </a:r>
          </a:p>
          <a:p>
            <a:r>
              <a:rPr lang="en-US" dirty="0"/>
              <a:t>Also tried to combine NLCD and DW, since many local popular labels such as NLCD for US and CORINE Land Cover for Europe [</a:t>
            </a:r>
            <a:r>
              <a:rPr lang="en-US" dirty="0">
                <a:hlinkClick r:id="rId2"/>
              </a:rPr>
              <a:t>3</a:t>
            </a:r>
            <a:r>
              <a:rPr lang="en-US" dirty="0"/>
              <a:t>] which </a:t>
            </a:r>
            <a:r>
              <a:rPr lang="en-US" b="1" dirty="0"/>
              <a:t>DW can be combined with</a:t>
            </a:r>
            <a:r>
              <a:rPr lang="ja-JP" altLang="en-US" dirty="0"/>
              <a:t> </a:t>
            </a:r>
            <a:r>
              <a:rPr lang="en-US" altLang="ja-JP" b="1" dirty="0"/>
              <a:t>to improve performance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DE3DE-1878-4335-8047-7DA9BD075651}"/>
              </a:ext>
            </a:extLst>
          </p:cNvPr>
          <p:cNvSpPr txBox="1"/>
          <p:nvPr/>
        </p:nvSpPr>
        <p:spPr>
          <a:xfrm>
            <a:off x="2172929" y="2727481"/>
            <a:ext cx="8268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Figure1: List of global labels (resolution finer than 1 km) [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hlinkClick r:id="rId3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], [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hlinkClick r:id="rId4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]</a:t>
            </a:r>
            <a:endParaRPr lang="en-US" dirty="0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461D2BC2-E545-E8BC-E107-75FFE500F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129263"/>
              </p:ext>
            </p:extLst>
          </p:nvPr>
        </p:nvGraphicFramePr>
        <p:xfrm>
          <a:off x="973394" y="3140086"/>
          <a:ext cx="5181598" cy="3552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710">
                  <a:extLst>
                    <a:ext uri="{9D8B030D-6E8A-4147-A177-3AD203B41FA5}">
                      <a16:colId xmlns:a16="http://schemas.microsoft.com/office/drawing/2014/main" val="3814711170"/>
                    </a:ext>
                  </a:extLst>
                </a:gridCol>
                <a:gridCol w="1255317">
                  <a:extLst>
                    <a:ext uri="{9D8B030D-6E8A-4147-A177-3AD203B41FA5}">
                      <a16:colId xmlns:a16="http://schemas.microsoft.com/office/drawing/2014/main" val="1547562472"/>
                    </a:ext>
                  </a:extLst>
                </a:gridCol>
                <a:gridCol w="1369571">
                  <a:extLst>
                    <a:ext uri="{9D8B030D-6E8A-4147-A177-3AD203B41FA5}">
                      <a16:colId xmlns:a16="http://schemas.microsoft.com/office/drawing/2014/main" val="1180190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Global label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time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resolution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096700"/>
                  </a:ext>
                </a:extLst>
              </a:tr>
              <a:tr h="765135"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hlinkClick r:id="rId3"/>
                        </a:rPr>
                        <a:t>Dynamic World [1]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1" i="0" kern="120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2015–</a:t>
                      </a:r>
                      <a:br>
                        <a:rPr lang="en-US" altLang="ja-JP" sz="1800" b="1" i="0" kern="120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ja-JP" sz="1800" b="1" i="0" kern="120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 day</a:t>
                      </a:r>
                      <a:endParaRPr kumimoji="1" lang="ja-JP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1" i="0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 m</a:t>
                      </a:r>
                      <a:endParaRPr kumimoji="1" lang="ja-JP" altLang="en-US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28028"/>
                  </a:ext>
                </a:extLst>
              </a:tr>
              <a:tr h="468167"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iMap 1.0 [2]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1985–2020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 m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784332"/>
                  </a:ext>
                </a:extLst>
              </a:tr>
              <a:tr h="765135"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Finer Resolution Observation and Monitoring of Global Land Cover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2010, 2015 and 2017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10 m </a:t>
                      </a:r>
                      <a:br>
                        <a:rPr kumimoji="1" lang="en-US" altLang="ja-JP" dirty="0"/>
                      </a:br>
                      <a:r>
                        <a:rPr kumimoji="1" lang="en-US" altLang="ja-JP" dirty="0"/>
                        <a:t>and 30 m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838892"/>
                  </a:ext>
                </a:extLst>
              </a:tr>
              <a:tr h="765135"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Global land cover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2000, 2010 and 2020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 m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781458"/>
                  </a:ext>
                </a:extLst>
              </a:tr>
            </a:tbl>
          </a:graphicData>
        </a:graphic>
      </p:graphicFrame>
      <p:graphicFrame>
        <p:nvGraphicFramePr>
          <p:cNvPr id="8" name="表 4">
            <a:extLst>
              <a:ext uri="{FF2B5EF4-FFF2-40B4-BE49-F238E27FC236}">
                <a16:creationId xmlns:a16="http://schemas.microsoft.com/office/drawing/2014/main" id="{29541D41-2C60-CFC8-7E4E-671A910B0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645532"/>
              </p:ext>
            </p:extLst>
          </p:nvPr>
        </p:nvGraphicFramePr>
        <p:xfrm>
          <a:off x="6420464" y="3140087"/>
          <a:ext cx="4994788" cy="2959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426">
                  <a:extLst>
                    <a:ext uri="{9D8B030D-6E8A-4147-A177-3AD203B41FA5}">
                      <a16:colId xmlns:a16="http://schemas.microsoft.com/office/drawing/2014/main" val="3814711170"/>
                    </a:ext>
                  </a:extLst>
                </a:gridCol>
                <a:gridCol w="1203273">
                  <a:extLst>
                    <a:ext uri="{9D8B030D-6E8A-4147-A177-3AD203B41FA5}">
                      <a16:colId xmlns:a16="http://schemas.microsoft.com/office/drawing/2014/main" val="1547562472"/>
                    </a:ext>
                  </a:extLst>
                </a:gridCol>
                <a:gridCol w="1345089">
                  <a:extLst>
                    <a:ext uri="{9D8B030D-6E8A-4147-A177-3AD203B41FA5}">
                      <a16:colId xmlns:a16="http://schemas.microsoft.com/office/drawing/2014/main" val="1180190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Global label (cont.)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time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resolution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096700"/>
                  </a:ext>
                </a:extLst>
              </a:tr>
              <a:tr h="765135"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Copernicus Global Land Service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2015–2019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 m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000075"/>
                  </a:ext>
                </a:extLst>
              </a:tr>
              <a:tr h="765135"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European Space Agency Climate Change Initiative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1992–2018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 m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768413"/>
                  </a:ext>
                </a:extLst>
              </a:tr>
              <a:tr h="765135"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NASA MCD12Q1</a:t>
                      </a:r>
                      <a:r>
                        <a:rPr lang="ja-JP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 tooltip="Learn more about MODIS from ScienceDirect's AI-generated Topic Pages"/>
                        </a:rPr>
                        <a:t>MODIS</a:t>
                      </a:r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Land Cover Type (MLCT) series)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2001–2018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500 m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914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535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4BF4-5DC4-4A13-BEFA-D68D7819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1408-353D-4582-9B67-1B3FD36D4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99466"/>
          </a:xfrm>
        </p:spPr>
        <p:txBody>
          <a:bodyPr/>
          <a:lstStyle/>
          <a:p>
            <a:r>
              <a:rPr lang="en-US" dirty="0"/>
              <a:t>Create high-resolution (1m / pixel) land cover change maps of Maryland, USA</a:t>
            </a:r>
          </a:p>
          <a:p>
            <a:r>
              <a:rPr lang="en-US" dirty="0"/>
              <a:t>low-resolution labels are available: NLCD (30m / pixel) or MODIS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2A97B-AA05-43C0-B1BF-F1DBEAC00BCB}"/>
              </a:ext>
            </a:extLst>
          </p:cNvPr>
          <p:cNvGrpSpPr/>
          <p:nvPr/>
        </p:nvGrpSpPr>
        <p:grpSpPr>
          <a:xfrm>
            <a:off x="588818" y="3754580"/>
            <a:ext cx="10640290" cy="914401"/>
            <a:chOff x="464128" y="3948544"/>
            <a:chExt cx="10640290" cy="9144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91328E-450A-4820-84E1-4416B861B555}"/>
                </a:ext>
              </a:extLst>
            </p:cNvPr>
            <p:cNvSpPr/>
            <p:nvPr/>
          </p:nvSpPr>
          <p:spPr>
            <a:xfrm>
              <a:off x="464128" y="3948545"/>
              <a:ext cx="3290454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Input Data: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Low-resolution labels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High-resolution input imagery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C7F3875-5073-448C-87AA-5455FC04C059}"/>
                </a:ext>
              </a:extLst>
            </p:cNvPr>
            <p:cNvSpPr/>
            <p:nvPr/>
          </p:nvSpPr>
          <p:spPr>
            <a:xfrm>
              <a:off x="3990110" y="4267199"/>
              <a:ext cx="734290" cy="290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D6B46C-0CF8-4B88-974C-7804F18A1183}"/>
                </a:ext>
              </a:extLst>
            </p:cNvPr>
            <p:cNvSpPr/>
            <p:nvPr/>
          </p:nvSpPr>
          <p:spPr>
            <a:xfrm>
              <a:off x="4959928" y="3948545"/>
              <a:ext cx="1551708" cy="9144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 Models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35620E-934E-4BF0-B035-CCAE8C11A055}"/>
                </a:ext>
              </a:extLst>
            </p:cNvPr>
            <p:cNvSpPr/>
            <p:nvPr/>
          </p:nvSpPr>
          <p:spPr>
            <a:xfrm>
              <a:off x="7716982" y="3948544"/>
              <a:ext cx="3387436" cy="91440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Output: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Predict high-resolution labels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Predict land cover change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DA9061F-9B30-453F-921D-072408219FAB}"/>
                </a:ext>
              </a:extLst>
            </p:cNvPr>
            <p:cNvSpPr/>
            <p:nvPr/>
          </p:nvSpPr>
          <p:spPr>
            <a:xfrm>
              <a:off x="6726383" y="4260272"/>
              <a:ext cx="734290" cy="290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B7B419-9018-490A-B2D1-7E7766ADEBB0}"/>
              </a:ext>
            </a:extLst>
          </p:cNvPr>
          <p:cNvSpPr txBox="1">
            <a:spLocks/>
          </p:cNvSpPr>
          <p:nvPr/>
        </p:nvSpPr>
        <p:spPr>
          <a:xfrm>
            <a:off x="838200" y="4993409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Labels: 4 target classes (</a:t>
            </a:r>
            <a:r>
              <a:rPr lang="en-US" dirty="0">
                <a:solidFill>
                  <a:srgbClr val="009BFF"/>
                </a:solidFill>
              </a:rPr>
              <a:t>Water</a:t>
            </a:r>
            <a:r>
              <a:rPr lang="en-US" dirty="0"/>
              <a:t>, </a:t>
            </a:r>
            <a:r>
              <a:rPr lang="en-US" dirty="0">
                <a:solidFill>
                  <a:srgbClr val="006401"/>
                </a:solidFill>
              </a:rPr>
              <a:t>Tree Canopy</a:t>
            </a:r>
            <a:r>
              <a:rPr lang="en-US" dirty="0"/>
              <a:t>, </a:t>
            </a:r>
            <a:r>
              <a:rPr lang="en-US" dirty="0">
                <a:solidFill>
                  <a:srgbClr val="00FF00"/>
                </a:solidFill>
              </a:rPr>
              <a:t>Low Vegetation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Impervious</a:t>
            </a:r>
            <a:r>
              <a:rPr lang="en-US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07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" y="-17159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How DW is different from NLCD?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862022"/>
            <a:ext cx="11965858" cy="1098218"/>
          </a:xfrm>
        </p:spPr>
        <p:txBody>
          <a:bodyPr>
            <a:normAutofit/>
          </a:bodyPr>
          <a:lstStyle/>
          <a:p>
            <a:r>
              <a:rPr lang="en-US" dirty="0"/>
              <a:t>DW and NLCD are different in 20% pixels mainly along edges and loads</a:t>
            </a:r>
          </a:p>
          <a:p>
            <a:r>
              <a:rPr lang="en-US" dirty="0"/>
              <a:t>DW is fond of </a:t>
            </a:r>
            <a:r>
              <a:rPr lang="en-US" b="1" dirty="0"/>
              <a:t>TC</a:t>
            </a:r>
            <a:r>
              <a:rPr lang="en-US" dirty="0"/>
              <a:t> (colored in </a:t>
            </a:r>
            <a:r>
              <a:rPr lang="en-US" b="1" dirty="0">
                <a:solidFill>
                  <a:srgbClr val="0000FF"/>
                </a:solidFill>
              </a:rPr>
              <a:t>blue</a:t>
            </a:r>
            <a:r>
              <a:rPr lang="en-US" dirty="0"/>
              <a:t>), while NLCD is fond of </a:t>
            </a:r>
            <a:r>
              <a:rPr lang="en-US" b="1" dirty="0"/>
              <a:t>LV</a:t>
            </a:r>
            <a:r>
              <a:rPr lang="en-US" dirty="0"/>
              <a:t> (</a:t>
            </a:r>
            <a:r>
              <a:rPr lang="en-US" b="1" dirty="0">
                <a:solidFill>
                  <a:srgbClr val="00FF00"/>
                </a:solidFill>
              </a:rPr>
              <a:t>light green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DE3DE-1878-4335-8047-7DA9BD075651}"/>
              </a:ext>
            </a:extLst>
          </p:cNvPr>
          <p:cNvSpPr txBox="1"/>
          <p:nvPr/>
        </p:nvSpPr>
        <p:spPr>
          <a:xfrm>
            <a:off x="5507622" y="2033235"/>
            <a:ext cx="22813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Figure2: Comparison of NLCD (2016), Dynamic World label (2017) and our high-resolution manual label for NAIP 3716 (2017)</a:t>
            </a:r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D951212-10EE-0F7C-E158-923A9FB9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748" y="1869660"/>
            <a:ext cx="4309527" cy="209995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B8FF607-A4B1-DAA2-121A-DF896B4BF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79" y="2966729"/>
            <a:ext cx="4038600" cy="3657600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A1E094FC-1C3A-CD93-12B3-DCF7B496A77A}"/>
              </a:ext>
            </a:extLst>
          </p:cNvPr>
          <p:cNvSpPr txBox="1"/>
          <p:nvPr/>
        </p:nvSpPr>
        <p:spPr>
          <a:xfrm>
            <a:off x="645548" y="2043399"/>
            <a:ext cx="43095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Figure1: Comparison of NLCD (2016) and Dynamic World label (2017) over total 2250 NAIP images</a:t>
            </a:r>
            <a:endParaRPr lang="en-US" dirty="0"/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5D215602-C6D0-1BD6-6250-7CD73730319C}"/>
              </a:ext>
            </a:extLst>
          </p:cNvPr>
          <p:cNvSpPr txBox="1"/>
          <p:nvPr/>
        </p:nvSpPr>
        <p:spPr>
          <a:xfrm>
            <a:off x="5659099" y="6127067"/>
            <a:ext cx="63921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*1 Pixels where NLCD and DW are the same are colored in black</a:t>
            </a:r>
          </a:p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*2 Tree Canopy is colored in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blue</a:t>
            </a: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 for visual purpose</a:t>
            </a:r>
            <a:endParaRPr lang="en-US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7BA08A8-DB6E-BB2F-BB81-A39662C20413}"/>
              </a:ext>
            </a:extLst>
          </p:cNvPr>
          <p:cNvSpPr/>
          <p:nvPr/>
        </p:nvSpPr>
        <p:spPr>
          <a:xfrm>
            <a:off x="2720079" y="3969617"/>
            <a:ext cx="688258" cy="686118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A9BDB594-36DC-B6D5-F924-7CBB01CAD77F}"/>
              </a:ext>
            </a:extLst>
          </p:cNvPr>
          <p:cNvCxnSpPr/>
          <p:nvPr/>
        </p:nvCxnSpPr>
        <p:spPr>
          <a:xfrm>
            <a:off x="5268575" y="2082395"/>
            <a:ext cx="0" cy="4599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D9DC0832-40E9-44E0-DE7B-054C67E53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489" y="3980980"/>
            <a:ext cx="4344363" cy="215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" y="-162352"/>
            <a:ext cx="11965858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Naïve performance comparison: NLCD and 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828633"/>
            <a:ext cx="11965858" cy="10982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Comparing with our 4 manual labels, DW is better than NLCD except LV, with more balanced performance over 4 classes in terms of precision </a:t>
            </a:r>
            <a:r>
              <a:rPr lang="en-US" sz="2600" dirty="0"/>
              <a:t>[a]</a:t>
            </a:r>
            <a:r>
              <a:rPr lang="en-US" dirty="0"/>
              <a:t> and </a:t>
            </a:r>
            <a:r>
              <a:rPr lang="en-US" dirty="0" err="1"/>
              <a:t>IoU</a:t>
            </a:r>
            <a:r>
              <a:rPr lang="en-US" dirty="0"/>
              <a:t> </a:t>
            </a:r>
            <a:r>
              <a:rPr lang="en-US" sz="2800" dirty="0"/>
              <a:t>[c</a:t>
            </a:r>
            <a:r>
              <a:rPr lang="en-US" dirty="0"/>
              <a:t>] </a:t>
            </a:r>
          </a:p>
          <a:p>
            <a:r>
              <a:rPr lang="en-US" dirty="0"/>
              <a:t>When DW and NLCD are different, DW is better for many cases </a:t>
            </a:r>
            <a:r>
              <a:rPr lang="en-US" sz="2600" dirty="0"/>
              <a:t>[b]</a:t>
            </a:r>
            <a:endParaRPr lang="en-US" dirty="0"/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1E094FC-1C3A-CD93-12B3-DCF7B496A77A}"/>
              </a:ext>
            </a:extLst>
          </p:cNvPr>
          <p:cNvSpPr txBox="1"/>
          <p:nvPr/>
        </p:nvSpPr>
        <p:spPr>
          <a:xfrm>
            <a:off x="572654" y="1882169"/>
            <a:ext cx="778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Figure1: Comparison of NLCD (2016) and Dynamic World label (2017) over 4 manual ground-truth labels (3880 by 3880)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D7D8A-E851-EF73-69B5-AB334298B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228" y="3569471"/>
            <a:ext cx="2675324" cy="1750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5155E-D2D2-BD09-CB68-B60288BAF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30" y="2186847"/>
            <a:ext cx="7515225" cy="4560137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64C2FCC9-C621-917D-F3B2-D7C49E2CAB5E}"/>
              </a:ext>
            </a:extLst>
          </p:cNvPr>
          <p:cNvSpPr txBox="1"/>
          <p:nvPr/>
        </p:nvSpPr>
        <p:spPr>
          <a:xfrm>
            <a:off x="8879240" y="2993853"/>
            <a:ext cx="2635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Figure2: </a:t>
            </a:r>
            <a:r>
              <a:rPr lang="en-US" sz="1200" dirty="0" err="1">
                <a:latin typeface="Times New Roman" panose="02020603050405020304" pitchFamily="18" charset="0"/>
                <a:ea typeface="Yu Mincho" panose="02020400000000000000" pitchFamily="18" charset="-128"/>
              </a:rPr>
              <a:t>IoU</a:t>
            </a:r>
            <a:r>
              <a:rPr lang="en-US" sz="1200" dirty="0">
                <a:latin typeface="Times New Roman" panose="02020603050405020304" pitchFamily="18" charset="0"/>
                <a:ea typeface="Yu Mincho" panose="02020400000000000000" pitchFamily="18" charset="-128"/>
              </a:rPr>
              <a:t> comparison over 4 manual ground-truth labels 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3EA934-1CC5-84FA-1D6A-23B895C23D82}"/>
              </a:ext>
            </a:extLst>
          </p:cNvPr>
          <p:cNvSpPr/>
          <p:nvPr/>
        </p:nvSpPr>
        <p:spPr>
          <a:xfrm>
            <a:off x="4435042" y="2512291"/>
            <a:ext cx="2104303" cy="1394691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ADCA6B-0DB8-AF71-FE74-ED4A7D1C732D}"/>
              </a:ext>
            </a:extLst>
          </p:cNvPr>
          <p:cNvSpPr/>
          <p:nvPr/>
        </p:nvSpPr>
        <p:spPr>
          <a:xfrm>
            <a:off x="7065818" y="4054763"/>
            <a:ext cx="1126837" cy="2373745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EE5AB1B3-E42E-C45F-1C58-5EA85FCBCE4C}"/>
              </a:ext>
            </a:extLst>
          </p:cNvPr>
          <p:cNvSpPr txBox="1"/>
          <p:nvPr/>
        </p:nvSpPr>
        <p:spPr>
          <a:xfrm>
            <a:off x="4227183" y="2240330"/>
            <a:ext cx="477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[a]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BEA15A29-4E5D-F609-92CD-FD48E1CB2B22}"/>
              </a:ext>
            </a:extLst>
          </p:cNvPr>
          <p:cNvSpPr txBox="1"/>
          <p:nvPr/>
        </p:nvSpPr>
        <p:spPr>
          <a:xfrm>
            <a:off x="8145453" y="3888541"/>
            <a:ext cx="477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[b]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B9851-85EA-0AF5-A8B2-82FDFCE10915}"/>
              </a:ext>
            </a:extLst>
          </p:cNvPr>
          <p:cNvSpPr/>
          <p:nvPr/>
        </p:nvSpPr>
        <p:spPr>
          <a:xfrm>
            <a:off x="10067636" y="3842327"/>
            <a:ext cx="1773381" cy="1376217"/>
          </a:xfrm>
          <a:prstGeom prst="rect">
            <a:avLst/>
          </a:prstGeom>
          <a:noFill/>
          <a:ln w="285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05637688-146F-47DF-26FF-10BCB718AA4D}"/>
              </a:ext>
            </a:extLst>
          </p:cNvPr>
          <p:cNvSpPr txBox="1"/>
          <p:nvPr/>
        </p:nvSpPr>
        <p:spPr>
          <a:xfrm>
            <a:off x="9716640" y="3737705"/>
            <a:ext cx="477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[c]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B4155F92-E5C1-F89E-A0BF-56AF658F64E4}"/>
              </a:ext>
            </a:extLst>
          </p:cNvPr>
          <p:cNvSpPr txBox="1"/>
          <p:nvPr/>
        </p:nvSpPr>
        <p:spPr>
          <a:xfrm>
            <a:off x="8297956" y="6285319"/>
            <a:ext cx="2508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Yu Mincho" panose="02020400000000000000" pitchFamily="18" charset="-128"/>
              </a:rPr>
              <a:t>*We marked largest </a:t>
            </a:r>
            <a:r>
              <a:rPr lang="en-US" sz="1200">
                <a:latin typeface="Times New Roman" panose="02020603050405020304" pitchFamily="18" charset="0"/>
                <a:ea typeface="Yu Mincho" panose="02020400000000000000" pitchFamily="18" charset="-128"/>
              </a:rPr>
              <a:t>%pixels </a:t>
            </a:r>
            <a:r>
              <a:rPr lang="en-US" sz="1200" dirty="0">
                <a:latin typeface="Times New Roman" panose="02020603050405020304" pitchFamily="18" charset="0"/>
                <a:ea typeface="Yu Mincho" panose="02020400000000000000" pitchFamily="18" charset="-128"/>
              </a:rPr>
              <a:t>over the 4 classes in </a:t>
            </a:r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red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99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0" y="-171591"/>
            <a:ext cx="12118259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Performance comparison of NLCD vs DW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862021"/>
            <a:ext cx="11965858" cy="3601824"/>
          </a:xfrm>
        </p:spPr>
        <p:txBody>
          <a:bodyPr>
            <a:normAutofit/>
          </a:bodyPr>
          <a:lstStyle/>
          <a:p>
            <a:r>
              <a:rPr lang="en-US" dirty="0"/>
              <a:t>Experiment setting: Since no DW labels for 2013, we trained models on pairs of “NAIP (2017) &amp; DW(2017)” or</a:t>
            </a:r>
            <a:r>
              <a:rPr lang="en-US" altLang="ja-JP" dirty="0"/>
              <a:t> “NAIP (2017) &amp; </a:t>
            </a:r>
            <a:r>
              <a:rPr lang="en-US" dirty="0"/>
              <a:t>NLCD (2016)”, applied trained models to both 2013 and 2017 and compared loss/gain </a:t>
            </a:r>
            <a:r>
              <a:rPr lang="en-US" dirty="0" err="1"/>
              <a:t>IoUs</a:t>
            </a:r>
            <a:r>
              <a:rPr lang="en-US" dirty="0"/>
              <a:t> from 13 to 17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1E094FC-1C3A-CD93-12B3-DCF7B496A77A}"/>
              </a:ext>
            </a:extLst>
          </p:cNvPr>
          <p:cNvSpPr txBox="1"/>
          <p:nvPr/>
        </p:nvSpPr>
        <p:spPr>
          <a:xfrm>
            <a:off x="3928379" y="2124985"/>
            <a:ext cx="4309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Figure1: (initially planned) Experiment flow</a:t>
            </a:r>
            <a:endParaRPr lang="en-US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678F1E44-2E59-6A44-065C-2522AAA2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322" y="3312765"/>
            <a:ext cx="980081" cy="9684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20DAA4E-40D9-CFE5-700B-55255773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47" y="3738243"/>
            <a:ext cx="956746" cy="94507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6CCEB21-8973-BA11-767D-EF49ED55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11" y="5171508"/>
            <a:ext cx="980081" cy="96841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2D1AC36-E197-78E6-504A-094582B6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95" y="5581487"/>
            <a:ext cx="948968" cy="9684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F0A6321-DC59-C47D-54C8-5C12446E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051" y="3252003"/>
            <a:ext cx="1387477" cy="137880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E5E5897-A65D-51E4-89A4-29EE1ECC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656" y="3236966"/>
            <a:ext cx="1387477" cy="1369059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EC265BA-398E-F578-D5BD-FC96186CB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5023" y="5340016"/>
            <a:ext cx="1403607" cy="1397396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B06F4B9-6BE0-DCAB-3A5D-DE53B58FC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5291" y="4283953"/>
            <a:ext cx="1486142" cy="1303860"/>
          </a:xfrm>
          <a:prstGeom prst="rect">
            <a:avLst/>
          </a:prstGeom>
        </p:spPr>
      </p:pic>
      <p:sp>
        <p:nvSpPr>
          <p:cNvPr id="32" name="二等辺三角形 31">
            <a:extLst>
              <a:ext uri="{FF2B5EF4-FFF2-40B4-BE49-F238E27FC236}">
                <a16:creationId xmlns:a16="http://schemas.microsoft.com/office/drawing/2014/main" id="{A5BF7EEE-81A1-6FF0-9ED3-373C1EE3EBD9}"/>
              </a:ext>
            </a:extLst>
          </p:cNvPr>
          <p:cNvSpPr/>
          <p:nvPr/>
        </p:nvSpPr>
        <p:spPr>
          <a:xfrm rot="5400000">
            <a:off x="2717600" y="4714127"/>
            <a:ext cx="1720154" cy="489722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6DCCD59D-FD5F-875C-6AAF-D654E9A3B812}"/>
              </a:ext>
            </a:extLst>
          </p:cNvPr>
          <p:cNvSpPr/>
          <p:nvPr/>
        </p:nvSpPr>
        <p:spPr>
          <a:xfrm>
            <a:off x="7812831" y="3562176"/>
            <a:ext cx="1331775" cy="6463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矢印: 右 33">
            <a:extLst>
              <a:ext uri="{FF2B5EF4-FFF2-40B4-BE49-F238E27FC236}">
                <a16:creationId xmlns:a16="http://schemas.microsoft.com/office/drawing/2014/main" id="{7C11E298-9B0D-F478-04C3-72117B0E23B6}"/>
              </a:ext>
            </a:extLst>
          </p:cNvPr>
          <p:cNvSpPr/>
          <p:nvPr/>
        </p:nvSpPr>
        <p:spPr>
          <a:xfrm>
            <a:off x="7863247" y="5496023"/>
            <a:ext cx="1331775" cy="6463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628D45C5-C6F5-AC5D-7ED1-06D9A0D3C3DB}"/>
              </a:ext>
            </a:extLst>
          </p:cNvPr>
          <p:cNvSpPr txBox="1"/>
          <p:nvPr/>
        </p:nvSpPr>
        <p:spPr>
          <a:xfrm>
            <a:off x="3215184" y="2514196"/>
            <a:ext cx="78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train</a:t>
            </a:r>
            <a:endParaRPr lang="en-US" dirty="0"/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F1C86FC6-3F9A-A285-B8B1-293DEEAB100E}"/>
              </a:ext>
            </a:extLst>
          </p:cNvPr>
          <p:cNvSpPr txBox="1"/>
          <p:nvPr/>
        </p:nvSpPr>
        <p:spPr>
          <a:xfrm>
            <a:off x="623769" y="2494110"/>
            <a:ext cx="2672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NAIP 2017 and their NLCD/DW</a:t>
            </a:r>
            <a:endParaRPr lang="en-US" dirty="0"/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9F9D4DAE-2313-98BD-48A3-6B5201B9EECF}"/>
              </a:ext>
            </a:extLst>
          </p:cNvPr>
          <p:cNvSpPr txBox="1"/>
          <p:nvPr/>
        </p:nvSpPr>
        <p:spPr>
          <a:xfrm>
            <a:off x="4449719" y="2514196"/>
            <a:ext cx="789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get model</a:t>
            </a:r>
            <a:endParaRPr lang="en-US" dirty="0"/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55CC1781-2871-DB15-EAFF-CA4E0FBD8900}"/>
              </a:ext>
            </a:extLst>
          </p:cNvPr>
          <p:cNvSpPr txBox="1"/>
          <p:nvPr/>
        </p:nvSpPr>
        <p:spPr>
          <a:xfrm>
            <a:off x="6082375" y="2514196"/>
            <a:ext cx="188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NAIP image</a:t>
            </a:r>
            <a:endParaRPr lang="en-US" dirty="0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E016AD1E-6AA0-D7AC-1FDC-05ECFB5CEFC3}"/>
              </a:ext>
            </a:extLst>
          </p:cNvPr>
          <p:cNvSpPr txBox="1"/>
          <p:nvPr/>
        </p:nvSpPr>
        <p:spPr>
          <a:xfrm>
            <a:off x="780798" y="4746732"/>
            <a:ext cx="267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OR</a:t>
            </a:r>
            <a:endParaRPr lang="en-US" dirty="0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6CD9F20-89BE-5EDD-AEC1-293D67C5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398" y="5310535"/>
            <a:ext cx="1421317" cy="1404397"/>
          </a:xfrm>
          <a:prstGeom prst="rect">
            <a:avLst/>
          </a:prstGeom>
        </p:spPr>
      </p:pic>
      <p:sp>
        <p:nvSpPr>
          <p:cNvPr id="41" name="矢印: 上下 40">
            <a:extLst>
              <a:ext uri="{FF2B5EF4-FFF2-40B4-BE49-F238E27FC236}">
                <a16:creationId xmlns:a16="http://schemas.microsoft.com/office/drawing/2014/main" id="{D97732A5-6E2E-8B9F-9EE5-71A7DCD10A61}"/>
              </a:ext>
            </a:extLst>
          </p:cNvPr>
          <p:cNvSpPr/>
          <p:nvPr/>
        </p:nvSpPr>
        <p:spPr>
          <a:xfrm>
            <a:off x="9641183" y="4114222"/>
            <a:ext cx="602901" cy="1530814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C1535716-A175-DA28-9C9C-DF0D3FA8B938}"/>
              </a:ext>
            </a:extLst>
          </p:cNvPr>
          <p:cNvSpPr txBox="1"/>
          <p:nvPr/>
        </p:nvSpPr>
        <p:spPr>
          <a:xfrm>
            <a:off x="6056073" y="5003139"/>
            <a:ext cx="188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2017</a:t>
            </a:r>
            <a:endParaRPr lang="en-US" dirty="0"/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2C46C8D1-40B0-32A7-5E41-7A61CC59EC6D}"/>
              </a:ext>
            </a:extLst>
          </p:cNvPr>
          <p:cNvSpPr txBox="1"/>
          <p:nvPr/>
        </p:nvSpPr>
        <p:spPr>
          <a:xfrm>
            <a:off x="7595954" y="2514196"/>
            <a:ext cx="1387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inference</a:t>
            </a:r>
            <a:endParaRPr lang="en-US" dirty="0"/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B9533DE0-C4CE-EAB6-E41F-8DFE6E14BFE2}"/>
              </a:ext>
            </a:extLst>
          </p:cNvPr>
          <p:cNvSpPr txBox="1"/>
          <p:nvPr/>
        </p:nvSpPr>
        <p:spPr>
          <a:xfrm>
            <a:off x="8969086" y="2514196"/>
            <a:ext cx="1885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predicted high-res labels</a:t>
            </a:r>
            <a:endParaRPr lang="en-US" dirty="0"/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365C036B-CE60-12BC-3797-9BE6173F9DB5}"/>
              </a:ext>
            </a:extLst>
          </p:cNvPr>
          <p:cNvSpPr txBox="1"/>
          <p:nvPr/>
        </p:nvSpPr>
        <p:spPr>
          <a:xfrm>
            <a:off x="6056073" y="2943433"/>
            <a:ext cx="188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2013</a:t>
            </a:r>
            <a:endParaRPr lang="en-US" dirty="0"/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99F92074-5436-D9D6-2245-B2F1E344EFFC}"/>
              </a:ext>
            </a:extLst>
          </p:cNvPr>
          <p:cNvSpPr txBox="1"/>
          <p:nvPr/>
        </p:nvSpPr>
        <p:spPr>
          <a:xfrm>
            <a:off x="9487461" y="4537430"/>
            <a:ext cx="2763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Compute </a:t>
            </a:r>
            <a:b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</a:b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Loss/Gain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</a:rPr>
              <a:t>IoUs</a:t>
            </a:r>
            <a:endParaRPr lang="en-US" dirty="0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2D443D8C-5C29-C21B-CF14-7DF66B161677}"/>
              </a:ext>
            </a:extLst>
          </p:cNvPr>
          <p:cNvCxnSpPr>
            <a:cxnSpLocks/>
          </p:cNvCxnSpPr>
          <p:nvPr/>
        </p:nvCxnSpPr>
        <p:spPr>
          <a:xfrm flipV="1">
            <a:off x="753626" y="2460468"/>
            <a:ext cx="10510576" cy="43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矢印: 上向き折線 51">
            <a:extLst>
              <a:ext uri="{FF2B5EF4-FFF2-40B4-BE49-F238E27FC236}">
                <a16:creationId xmlns:a16="http://schemas.microsoft.com/office/drawing/2014/main" id="{152E7171-31F1-6E9C-84BD-35DA7C8991A3}"/>
              </a:ext>
            </a:extLst>
          </p:cNvPr>
          <p:cNvSpPr/>
          <p:nvPr/>
        </p:nvSpPr>
        <p:spPr>
          <a:xfrm>
            <a:off x="5661432" y="4155993"/>
            <a:ext cx="2960053" cy="774776"/>
          </a:xfrm>
          <a:prstGeom prst="bentUpArrow">
            <a:avLst>
              <a:gd name="adj1" fmla="val 13454"/>
              <a:gd name="adj2" fmla="val 27296"/>
              <a:gd name="adj3" fmla="val 357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矢印: 上向き折線 52">
            <a:extLst>
              <a:ext uri="{FF2B5EF4-FFF2-40B4-BE49-F238E27FC236}">
                <a16:creationId xmlns:a16="http://schemas.microsoft.com/office/drawing/2014/main" id="{54B40067-93CD-75EB-BB1E-F818C2A86501}"/>
              </a:ext>
            </a:extLst>
          </p:cNvPr>
          <p:cNvSpPr/>
          <p:nvPr/>
        </p:nvSpPr>
        <p:spPr>
          <a:xfrm flipV="1">
            <a:off x="5651384" y="4829868"/>
            <a:ext cx="2960053" cy="739910"/>
          </a:xfrm>
          <a:prstGeom prst="bentUpArrow">
            <a:avLst>
              <a:gd name="adj1" fmla="val 13454"/>
              <a:gd name="adj2" fmla="val 27296"/>
              <a:gd name="adj3" fmla="val 357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0A0920-565E-A770-4DD2-170D4BF051E6}"/>
              </a:ext>
            </a:extLst>
          </p:cNvPr>
          <p:cNvSpPr/>
          <p:nvPr/>
        </p:nvSpPr>
        <p:spPr>
          <a:xfrm>
            <a:off x="1002890" y="3226713"/>
            <a:ext cx="2044504" cy="15200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45F1DDD-CCA3-312E-C5E6-84E0FE362F92}"/>
              </a:ext>
            </a:extLst>
          </p:cNvPr>
          <p:cNvSpPr/>
          <p:nvPr/>
        </p:nvSpPr>
        <p:spPr>
          <a:xfrm>
            <a:off x="1002890" y="5089136"/>
            <a:ext cx="2044504" cy="15200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6501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1" y="-17159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 Augmentation for Brightness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791684"/>
            <a:ext cx="11965858" cy="2737746"/>
          </a:xfrm>
        </p:spPr>
        <p:txBody>
          <a:bodyPr>
            <a:normAutofit/>
          </a:bodyPr>
          <a:lstStyle/>
          <a:p>
            <a:r>
              <a:rPr lang="en-US" dirty="0"/>
              <a:t>However, since NAIP 2013 images are brighter than 2017, naïve application of models trained on NAIP 2017 to NAIP 2013 caused failure (Figure1)</a:t>
            </a:r>
          </a:p>
          <a:p>
            <a:r>
              <a:rPr lang="en-US" dirty="0"/>
              <a:t>So, we applied </a:t>
            </a:r>
            <a:r>
              <a:rPr lang="en-US" b="1" dirty="0">
                <a:solidFill>
                  <a:srgbClr val="0000FF"/>
                </a:solidFill>
              </a:rPr>
              <a:t>data augmentation for brightness</a:t>
            </a:r>
            <a:r>
              <a:rPr lang="en-US" dirty="0"/>
              <a:t>. Specifically, we prepared one brighter image for each NAIP 2017 image with the same NLCD/DW label</a:t>
            </a:r>
          </a:p>
          <a:p>
            <a:r>
              <a:rPr lang="en-US" dirty="0"/>
              <a:t>Dataset: 2000 NAIP images and their </a:t>
            </a:r>
            <a:r>
              <a:rPr lang="en-US" altLang="ja-JP" dirty="0"/>
              <a:t>NLCD/DW labels, augmented </a:t>
            </a:r>
            <a:br>
              <a:rPr lang="en-US" altLang="ja-JP" dirty="0"/>
            </a:br>
            <a:r>
              <a:rPr lang="en-US" altLang="ja-JP" dirty="0"/>
              <a:t>to 4000 pairs in total. </a:t>
            </a:r>
            <a:r>
              <a:rPr lang="en-US" dirty="0"/>
              <a:t>We trained 5-layer FCN for 0.5 epoch with batch size 2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1E094FC-1C3A-CD93-12B3-DCF7B496A77A}"/>
              </a:ext>
            </a:extLst>
          </p:cNvPr>
          <p:cNvSpPr txBox="1"/>
          <p:nvPr/>
        </p:nvSpPr>
        <p:spPr>
          <a:xfrm>
            <a:off x="1465334" y="3509334"/>
            <a:ext cx="9882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Figure1: Model prediction for NAIP 3716 with and without Data Augmentation (trained on NLCD 2016)</a:t>
            </a:r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8642A0-04B7-E452-CA6C-CE31E4B9E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091" y="4373412"/>
            <a:ext cx="5073445" cy="24656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8E1D056-21B8-C297-821F-45A5DAF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06" y="4460926"/>
            <a:ext cx="2213315" cy="223522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3185517-17B2-0028-43A8-8D1CFC453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258" y="4460926"/>
            <a:ext cx="2227924" cy="2227924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FAA60233-F79E-5B5B-ABB8-55B81E2E3294}"/>
              </a:ext>
            </a:extLst>
          </p:cNvPr>
          <p:cNvSpPr txBox="1"/>
          <p:nvPr/>
        </p:nvSpPr>
        <p:spPr>
          <a:xfrm>
            <a:off x="2570933" y="3878666"/>
            <a:ext cx="1518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Without DA</a:t>
            </a:r>
            <a:endParaRPr lang="en-US" dirty="0"/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02F4D66C-46B3-F568-ADB8-E4097E321765}"/>
              </a:ext>
            </a:extLst>
          </p:cNvPr>
          <p:cNvSpPr txBox="1"/>
          <p:nvPr/>
        </p:nvSpPr>
        <p:spPr>
          <a:xfrm>
            <a:off x="8532448" y="3878666"/>
            <a:ext cx="1518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With DA</a:t>
            </a:r>
            <a:endParaRPr lang="en-US" dirty="0"/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2FF7AF2E-693E-091A-133C-8769244D6DD4}"/>
              </a:ext>
            </a:extLst>
          </p:cNvPr>
          <p:cNvSpPr txBox="1"/>
          <p:nvPr/>
        </p:nvSpPr>
        <p:spPr>
          <a:xfrm>
            <a:off x="1385230" y="4159476"/>
            <a:ext cx="1518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2013</a:t>
            </a:r>
            <a:endParaRPr lang="en-US" dirty="0"/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D26D5486-8641-DE3C-4E62-6015E0C250DB}"/>
              </a:ext>
            </a:extLst>
          </p:cNvPr>
          <p:cNvSpPr txBox="1"/>
          <p:nvPr/>
        </p:nvSpPr>
        <p:spPr>
          <a:xfrm>
            <a:off x="4032944" y="4159476"/>
            <a:ext cx="1518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2017</a:t>
            </a:r>
            <a:endParaRPr lang="en-US" dirty="0"/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B4D1EAAE-07BC-6AC8-6F1E-4CC430339E20}"/>
              </a:ext>
            </a:extLst>
          </p:cNvPr>
          <p:cNvSpPr txBox="1"/>
          <p:nvPr/>
        </p:nvSpPr>
        <p:spPr>
          <a:xfrm>
            <a:off x="9954267" y="4159476"/>
            <a:ext cx="1518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2017</a:t>
            </a:r>
            <a:endParaRPr lang="en-US" dirty="0"/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4B69CAFB-3E75-969C-BCB9-823B3723DDEF}"/>
              </a:ext>
            </a:extLst>
          </p:cNvPr>
          <p:cNvSpPr txBox="1"/>
          <p:nvPr/>
        </p:nvSpPr>
        <p:spPr>
          <a:xfrm>
            <a:off x="7321121" y="4159476"/>
            <a:ext cx="1518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2013</a:t>
            </a:r>
            <a:endParaRPr lang="en-US" dirty="0"/>
          </a:p>
        </p:txBody>
      </p:sp>
      <p:sp>
        <p:nvSpPr>
          <p:cNvPr id="21" name="円: 塗りつぶしなし 20">
            <a:extLst>
              <a:ext uri="{FF2B5EF4-FFF2-40B4-BE49-F238E27FC236}">
                <a16:creationId xmlns:a16="http://schemas.microsoft.com/office/drawing/2014/main" id="{9A5A9B8F-EDEF-13D5-8190-AB3B0576FB71}"/>
              </a:ext>
            </a:extLst>
          </p:cNvPr>
          <p:cNvSpPr/>
          <p:nvPr/>
        </p:nvSpPr>
        <p:spPr>
          <a:xfrm>
            <a:off x="3487233" y="4344142"/>
            <a:ext cx="643094" cy="643094"/>
          </a:xfrm>
          <a:prstGeom prst="donut">
            <a:avLst>
              <a:gd name="adj" fmla="val 15590"/>
            </a:avLst>
          </a:prstGeom>
          <a:solidFill>
            <a:srgbClr val="00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乗算記号 23">
            <a:extLst>
              <a:ext uri="{FF2B5EF4-FFF2-40B4-BE49-F238E27FC236}">
                <a16:creationId xmlns:a16="http://schemas.microsoft.com/office/drawing/2014/main" id="{AD0C8C0C-D559-D891-9D2E-D6D59C8B43D3}"/>
              </a:ext>
            </a:extLst>
          </p:cNvPr>
          <p:cNvSpPr/>
          <p:nvPr/>
        </p:nvSpPr>
        <p:spPr>
          <a:xfrm>
            <a:off x="520841" y="4106235"/>
            <a:ext cx="1061082" cy="981484"/>
          </a:xfrm>
          <a:prstGeom prst="mathMultiply">
            <a:avLst>
              <a:gd name="adj1" fmla="val 13282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: 塗りつぶしなし 24">
            <a:extLst>
              <a:ext uri="{FF2B5EF4-FFF2-40B4-BE49-F238E27FC236}">
                <a16:creationId xmlns:a16="http://schemas.microsoft.com/office/drawing/2014/main" id="{9079F466-9B41-930D-2EF9-8D11E5EDF3BC}"/>
              </a:ext>
            </a:extLst>
          </p:cNvPr>
          <p:cNvSpPr/>
          <p:nvPr/>
        </p:nvSpPr>
        <p:spPr>
          <a:xfrm>
            <a:off x="6736059" y="4344142"/>
            <a:ext cx="643094" cy="643094"/>
          </a:xfrm>
          <a:prstGeom prst="donut">
            <a:avLst>
              <a:gd name="adj" fmla="val 15590"/>
            </a:avLst>
          </a:prstGeom>
          <a:solidFill>
            <a:srgbClr val="00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円: 塗りつぶしなし 25">
            <a:extLst>
              <a:ext uri="{FF2B5EF4-FFF2-40B4-BE49-F238E27FC236}">
                <a16:creationId xmlns:a16="http://schemas.microsoft.com/office/drawing/2014/main" id="{C787B471-A897-B33C-D960-48F5F177461B}"/>
              </a:ext>
            </a:extLst>
          </p:cNvPr>
          <p:cNvSpPr/>
          <p:nvPr/>
        </p:nvSpPr>
        <p:spPr>
          <a:xfrm>
            <a:off x="9408100" y="4344142"/>
            <a:ext cx="643094" cy="643094"/>
          </a:xfrm>
          <a:prstGeom prst="donut">
            <a:avLst>
              <a:gd name="adj" fmla="val 15590"/>
            </a:avLst>
          </a:prstGeom>
          <a:solidFill>
            <a:srgbClr val="00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A03C7B21-D044-53F9-C1F0-24BB0D5D0978}"/>
              </a:ext>
            </a:extLst>
          </p:cNvPr>
          <p:cNvSpPr/>
          <p:nvPr/>
        </p:nvSpPr>
        <p:spPr>
          <a:xfrm rot="5400000">
            <a:off x="5515601" y="5361367"/>
            <a:ext cx="1720154" cy="489722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3597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0" y="-171591"/>
            <a:ext cx="12118259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Performance comparison of NLCD vs DW (final)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862021"/>
            <a:ext cx="11965858" cy="3601824"/>
          </a:xfrm>
        </p:spPr>
        <p:txBody>
          <a:bodyPr>
            <a:normAutofit/>
          </a:bodyPr>
          <a:lstStyle/>
          <a:p>
            <a:r>
              <a:rPr lang="en-US" dirty="0"/>
              <a:t>Modified experiment flow after adopting data augmentation for brightness: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1E094FC-1C3A-CD93-12B3-DCF7B496A77A}"/>
              </a:ext>
            </a:extLst>
          </p:cNvPr>
          <p:cNvSpPr txBox="1"/>
          <p:nvPr/>
        </p:nvSpPr>
        <p:spPr>
          <a:xfrm>
            <a:off x="3155105" y="1773292"/>
            <a:ext cx="5915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Figure1: Final experiment flow with Data Augmentation</a:t>
            </a:r>
            <a:endParaRPr lang="en-US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678F1E44-2E59-6A44-065C-2522AAA2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7" y="2961072"/>
            <a:ext cx="980081" cy="96841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120DAA4E-40D9-CFE5-700B-552557734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32" y="3386550"/>
            <a:ext cx="956746" cy="94507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6CCEB21-8973-BA11-767D-EF49ED55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16" y="4990635"/>
            <a:ext cx="980081" cy="96841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82D1AC36-E197-78E6-504A-094582B6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80" y="5400612"/>
            <a:ext cx="948968" cy="96841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F0A6321-DC59-C47D-54C8-5C12446E3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051" y="2900310"/>
            <a:ext cx="1387477" cy="137880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2E5E5897-A65D-51E4-89A4-29EE1ECC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8656" y="2885273"/>
            <a:ext cx="1387477" cy="1369059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4EC265BA-398E-F578-D5BD-FC96186CB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5023" y="4988323"/>
            <a:ext cx="1403607" cy="1397396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0B06F4B9-6BE0-DCAB-3A5D-DE53B58FCD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2945" y="3932260"/>
            <a:ext cx="1486142" cy="1303860"/>
          </a:xfrm>
          <a:prstGeom prst="rect">
            <a:avLst/>
          </a:prstGeom>
        </p:spPr>
      </p:pic>
      <p:sp>
        <p:nvSpPr>
          <p:cNvPr id="32" name="二等辺三角形 31">
            <a:extLst>
              <a:ext uri="{FF2B5EF4-FFF2-40B4-BE49-F238E27FC236}">
                <a16:creationId xmlns:a16="http://schemas.microsoft.com/office/drawing/2014/main" id="{A5BF7EEE-81A1-6FF0-9ED3-373C1EE3EBD9}"/>
              </a:ext>
            </a:extLst>
          </p:cNvPr>
          <p:cNvSpPr/>
          <p:nvPr/>
        </p:nvSpPr>
        <p:spPr>
          <a:xfrm rot="5400000">
            <a:off x="3228917" y="4443403"/>
            <a:ext cx="1720154" cy="327784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6DCCD59D-FD5F-875C-6AAF-D654E9A3B812}"/>
              </a:ext>
            </a:extLst>
          </p:cNvPr>
          <p:cNvSpPr/>
          <p:nvPr/>
        </p:nvSpPr>
        <p:spPr>
          <a:xfrm>
            <a:off x="7812831" y="3210483"/>
            <a:ext cx="1331775" cy="6463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矢印: 右 33">
            <a:extLst>
              <a:ext uri="{FF2B5EF4-FFF2-40B4-BE49-F238E27FC236}">
                <a16:creationId xmlns:a16="http://schemas.microsoft.com/office/drawing/2014/main" id="{7C11E298-9B0D-F478-04C3-72117B0E23B6}"/>
              </a:ext>
            </a:extLst>
          </p:cNvPr>
          <p:cNvSpPr/>
          <p:nvPr/>
        </p:nvSpPr>
        <p:spPr>
          <a:xfrm>
            <a:off x="7863247" y="5144330"/>
            <a:ext cx="1331775" cy="64633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628D45C5-C6F5-AC5D-7ED1-06D9A0D3C3DB}"/>
              </a:ext>
            </a:extLst>
          </p:cNvPr>
          <p:cNvSpPr txBox="1"/>
          <p:nvPr/>
        </p:nvSpPr>
        <p:spPr>
          <a:xfrm>
            <a:off x="3675018" y="2162503"/>
            <a:ext cx="78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train</a:t>
            </a:r>
            <a:endParaRPr lang="en-US" dirty="0"/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F1C86FC6-3F9A-A285-B8B1-293DEEAB100E}"/>
              </a:ext>
            </a:extLst>
          </p:cNvPr>
          <p:cNvSpPr txBox="1"/>
          <p:nvPr/>
        </p:nvSpPr>
        <p:spPr>
          <a:xfrm>
            <a:off x="623769" y="2142417"/>
            <a:ext cx="2672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NAIP 2017 and their NLCD/DW (augmented)</a:t>
            </a:r>
            <a:endParaRPr lang="en-US" dirty="0"/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9F9D4DAE-2313-98BD-48A3-6B5201B9EECF}"/>
              </a:ext>
            </a:extLst>
          </p:cNvPr>
          <p:cNvSpPr txBox="1"/>
          <p:nvPr/>
        </p:nvSpPr>
        <p:spPr>
          <a:xfrm>
            <a:off x="4737877" y="2162503"/>
            <a:ext cx="789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get model</a:t>
            </a:r>
            <a:endParaRPr lang="en-US" dirty="0"/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55CC1781-2871-DB15-EAFF-CA4E0FBD8900}"/>
              </a:ext>
            </a:extLst>
          </p:cNvPr>
          <p:cNvSpPr txBox="1"/>
          <p:nvPr/>
        </p:nvSpPr>
        <p:spPr>
          <a:xfrm>
            <a:off x="6082375" y="2162503"/>
            <a:ext cx="188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NAIP image</a:t>
            </a:r>
            <a:endParaRPr lang="en-US" dirty="0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E016AD1E-6AA0-D7AC-1FDC-05ECFB5CEFC3}"/>
              </a:ext>
            </a:extLst>
          </p:cNvPr>
          <p:cNvSpPr txBox="1"/>
          <p:nvPr/>
        </p:nvSpPr>
        <p:spPr>
          <a:xfrm>
            <a:off x="707082" y="4452012"/>
            <a:ext cx="267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OR</a:t>
            </a:r>
            <a:endParaRPr lang="en-US" dirty="0"/>
          </a:p>
        </p:txBody>
      </p:sp>
      <p:pic>
        <p:nvPicPr>
          <p:cNvPr id="40" name="図 39">
            <a:extLst>
              <a:ext uri="{FF2B5EF4-FFF2-40B4-BE49-F238E27FC236}">
                <a16:creationId xmlns:a16="http://schemas.microsoft.com/office/drawing/2014/main" id="{F6CD9F20-89BE-5EDD-AEC1-293D67C5B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398" y="4958842"/>
            <a:ext cx="1421317" cy="1404397"/>
          </a:xfrm>
          <a:prstGeom prst="rect">
            <a:avLst/>
          </a:prstGeom>
        </p:spPr>
      </p:pic>
      <p:sp>
        <p:nvSpPr>
          <p:cNvPr id="41" name="矢印: 上下 40">
            <a:extLst>
              <a:ext uri="{FF2B5EF4-FFF2-40B4-BE49-F238E27FC236}">
                <a16:creationId xmlns:a16="http://schemas.microsoft.com/office/drawing/2014/main" id="{D97732A5-6E2E-8B9F-9EE5-71A7DCD10A61}"/>
              </a:ext>
            </a:extLst>
          </p:cNvPr>
          <p:cNvSpPr/>
          <p:nvPr/>
        </p:nvSpPr>
        <p:spPr>
          <a:xfrm>
            <a:off x="9641183" y="3762529"/>
            <a:ext cx="602901" cy="1530814"/>
          </a:xfrm>
          <a:prstGeom prst="up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C1535716-A175-DA28-9C9C-DF0D3FA8B938}"/>
              </a:ext>
            </a:extLst>
          </p:cNvPr>
          <p:cNvSpPr txBox="1"/>
          <p:nvPr/>
        </p:nvSpPr>
        <p:spPr>
          <a:xfrm>
            <a:off x="6056073" y="4651446"/>
            <a:ext cx="188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2017</a:t>
            </a:r>
            <a:endParaRPr lang="en-US" dirty="0"/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2C46C8D1-40B0-32A7-5E41-7A61CC59EC6D}"/>
              </a:ext>
            </a:extLst>
          </p:cNvPr>
          <p:cNvSpPr txBox="1"/>
          <p:nvPr/>
        </p:nvSpPr>
        <p:spPr>
          <a:xfrm>
            <a:off x="7595954" y="2162503"/>
            <a:ext cx="1387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inference</a:t>
            </a:r>
            <a:endParaRPr lang="en-US" dirty="0"/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B9533DE0-C4CE-EAB6-E41F-8DFE6E14BFE2}"/>
              </a:ext>
            </a:extLst>
          </p:cNvPr>
          <p:cNvSpPr txBox="1"/>
          <p:nvPr/>
        </p:nvSpPr>
        <p:spPr>
          <a:xfrm>
            <a:off x="8969086" y="2162503"/>
            <a:ext cx="1885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predicted high-res labels</a:t>
            </a:r>
            <a:endParaRPr lang="en-US" dirty="0"/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365C036B-CE60-12BC-3797-9BE6173F9DB5}"/>
              </a:ext>
            </a:extLst>
          </p:cNvPr>
          <p:cNvSpPr txBox="1"/>
          <p:nvPr/>
        </p:nvSpPr>
        <p:spPr>
          <a:xfrm>
            <a:off x="6056073" y="2591740"/>
            <a:ext cx="1885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2013</a:t>
            </a:r>
            <a:endParaRPr lang="en-US" dirty="0"/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99F92074-5436-D9D6-2245-B2F1E344EFFC}"/>
              </a:ext>
            </a:extLst>
          </p:cNvPr>
          <p:cNvSpPr txBox="1"/>
          <p:nvPr/>
        </p:nvSpPr>
        <p:spPr>
          <a:xfrm>
            <a:off x="9487461" y="4286224"/>
            <a:ext cx="2763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Compute </a:t>
            </a:r>
            <a:b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</a:b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Loss/Gain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</a:rPr>
              <a:t>IoUs</a:t>
            </a:r>
            <a:endParaRPr lang="en-US" dirty="0"/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2D443D8C-5C29-C21B-CF14-7DF66B161677}"/>
              </a:ext>
            </a:extLst>
          </p:cNvPr>
          <p:cNvCxnSpPr>
            <a:cxnSpLocks/>
          </p:cNvCxnSpPr>
          <p:nvPr/>
        </p:nvCxnSpPr>
        <p:spPr>
          <a:xfrm flipV="1">
            <a:off x="753626" y="2108775"/>
            <a:ext cx="10510576" cy="43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矢印: 上向き折線 51">
            <a:extLst>
              <a:ext uri="{FF2B5EF4-FFF2-40B4-BE49-F238E27FC236}">
                <a16:creationId xmlns:a16="http://schemas.microsoft.com/office/drawing/2014/main" id="{152E7171-31F1-6E9C-84BD-35DA7C8991A3}"/>
              </a:ext>
            </a:extLst>
          </p:cNvPr>
          <p:cNvSpPr/>
          <p:nvPr/>
        </p:nvSpPr>
        <p:spPr>
          <a:xfrm>
            <a:off x="5889087" y="3804300"/>
            <a:ext cx="2732398" cy="774776"/>
          </a:xfrm>
          <a:prstGeom prst="bentUpArrow">
            <a:avLst>
              <a:gd name="adj1" fmla="val 13454"/>
              <a:gd name="adj2" fmla="val 27296"/>
              <a:gd name="adj3" fmla="val 357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矢印: 上向き折線 52">
            <a:extLst>
              <a:ext uri="{FF2B5EF4-FFF2-40B4-BE49-F238E27FC236}">
                <a16:creationId xmlns:a16="http://schemas.microsoft.com/office/drawing/2014/main" id="{54B40067-93CD-75EB-BB1E-F818C2A86501}"/>
              </a:ext>
            </a:extLst>
          </p:cNvPr>
          <p:cNvSpPr/>
          <p:nvPr/>
        </p:nvSpPr>
        <p:spPr>
          <a:xfrm flipV="1">
            <a:off x="5879039" y="4478175"/>
            <a:ext cx="2732398" cy="739910"/>
          </a:xfrm>
          <a:prstGeom prst="bentUpArrow">
            <a:avLst>
              <a:gd name="adj1" fmla="val 13454"/>
              <a:gd name="adj2" fmla="val 27296"/>
              <a:gd name="adj3" fmla="val 3571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9845CA5-2F4F-33A6-638A-100F9E5BC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981" y="2989115"/>
            <a:ext cx="956745" cy="9542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198BDCF-04AC-F190-1162-38C8EAB8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143" y="3386550"/>
            <a:ext cx="956746" cy="9450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0CF5A89-BB7E-9712-3953-C7C699D94A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981" y="4990141"/>
            <a:ext cx="956745" cy="9542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4AD7940-9F52-5EEE-DBD2-33BB4BD28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78" y="5400612"/>
            <a:ext cx="948968" cy="96841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712569AD-72E1-47B6-878D-CBB9DA37DA5D}"/>
              </a:ext>
            </a:extLst>
          </p:cNvPr>
          <p:cNvSpPr/>
          <p:nvPr/>
        </p:nvSpPr>
        <p:spPr>
          <a:xfrm>
            <a:off x="324463" y="2823586"/>
            <a:ext cx="3400913" cy="162404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40D83AC-C9DD-4539-0553-8A4871DE4C3A}"/>
              </a:ext>
            </a:extLst>
          </p:cNvPr>
          <p:cNvSpPr/>
          <p:nvPr/>
        </p:nvSpPr>
        <p:spPr>
          <a:xfrm>
            <a:off x="324463" y="4821344"/>
            <a:ext cx="3400913" cy="172015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F02043C5-C9B3-5A8D-9ABC-482F4068D849}"/>
              </a:ext>
            </a:extLst>
          </p:cNvPr>
          <p:cNvSpPr txBox="1"/>
          <p:nvPr/>
        </p:nvSpPr>
        <p:spPr>
          <a:xfrm>
            <a:off x="707082" y="3429000"/>
            <a:ext cx="267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&amp;</a:t>
            </a:r>
            <a:endParaRPr lang="en-US" dirty="0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CD810B15-A88C-852A-713D-2C169BD2B9AD}"/>
              </a:ext>
            </a:extLst>
          </p:cNvPr>
          <p:cNvSpPr txBox="1"/>
          <p:nvPr/>
        </p:nvSpPr>
        <p:spPr>
          <a:xfrm>
            <a:off x="707082" y="5359287"/>
            <a:ext cx="267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&amp;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8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0" y="-171591"/>
            <a:ext cx="11793795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Results—DW has comparable performance to NLCD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5" y="844064"/>
            <a:ext cx="6960589" cy="593355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compared the following 4 models:</a:t>
            </a:r>
          </a:p>
          <a:p>
            <a:pPr lvl="1"/>
            <a:r>
              <a:rPr lang="en-US" dirty="0"/>
              <a:t>Trained on NLCD 2016</a:t>
            </a:r>
          </a:p>
          <a:p>
            <a:pPr lvl="1"/>
            <a:r>
              <a:rPr lang="en-US" dirty="0"/>
              <a:t>DW 2017 hard labels (we summed 9 class probabilities into 4 classes and took argmax to make a hard label)</a:t>
            </a:r>
          </a:p>
          <a:p>
            <a:pPr lvl="1"/>
            <a:r>
              <a:rPr lang="en-US" dirty="0"/>
              <a:t>DW 2017 soft labels (</a:t>
            </a:r>
            <a:r>
              <a:rPr lang="en-US" altLang="ja-JP" dirty="0"/>
              <a:t>we summed 9 class probabilities into 4 classes to make a soft label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average of the 1st and 3rd model</a:t>
            </a:r>
          </a:p>
          <a:p>
            <a:r>
              <a:rPr lang="en-US" dirty="0"/>
              <a:t>DW soft label has similar performance to NLCD</a:t>
            </a:r>
          </a:p>
          <a:p>
            <a:r>
              <a:rPr lang="en-US" dirty="0"/>
              <a:t>DW soft label is slightly better than DW hard label except Impervious loss (I-)</a:t>
            </a:r>
          </a:p>
          <a:p>
            <a:r>
              <a:rPr lang="en-US" dirty="0"/>
              <a:t>Model average of NLCD and DW(soft label) performed better than both for all categories except W loss (W-). Its average </a:t>
            </a:r>
            <a:r>
              <a:rPr lang="en-US" dirty="0" err="1"/>
              <a:t>IoU</a:t>
            </a:r>
            <a:r>
              <a:rPr lang="en-US" dirty="0"/>
              <a:t> was 0.395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Although we tried many candidates to combine NLCD and DW, nothing other than the simple model average worked well</a:t>
            </a:r>
          </a:p>
        </p:txBody>
      </p:sp>
      <p:graphicFrame>
        <p:nvGraphicFramePr>
          <p:cNvPr id="4" name="グラフ 3">
            <a:extLst>
              <a:ext uri="{FF2B5EF4-FFF2-40B4-BE49-F238E27FC236}">
                <a16:creationId xmlns:a16="http://schemas.microsoft.com/office/drawing/2014/main" id="{7F6A7A9D-F899-8D1C-02EB-2B112732A4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229136"/>
              </p:ext>
            </p:extLst>
          </p:nvPr>
        </p:nvGraphicFramePr>
        <p:xfrm>
          <a:off x="6611815" y="1396181"/>
          <a:ext cx="6465088" cy="5306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9">
            <a:extLst>
              <a:ext uri="{FF2B5EF4-FFF2-40B4-BE49-F238E27FC236}">
                <a16:creationId xmlns:a16="http://schemas.microsoft.com/office/drawing/2014/main" id="{54ED74C7-DC95-8CFE-BBBA-3A349C1576AC}"/>
              </a:ext>
            </a:extLst>
          </p:cNvPr>
          <p:cNvSpPr txBox="1"/>
          <p:nvPr/>
        </p:nvSpPr>
        <p:spPr>
          <a:xfrm>
            <a:off x="7868442" y="1218307"/>
            <a:ext cx="3697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Figure1: Loss/gain </a:t>
            </a:r>
            <a:r>
              <a:rPr lang="en-US" dirty="0" err="1">
                <a:latin typeface="Times New Roman" panose="02020603050405020304" pitchFamily="18" charset="0"/>
                <a:ea typeface="Yu Mincho" panose="02020400000000000000" pitchFamily="18" charset="-128"/>
              </a:rPr>
              <a:t>IoUs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76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F8FE971-ED06-59B2-3AAB-EC04FBA35F46}"/>
              </a:ext>
            </a:extLst>
          </p:cNvPr>
          <p:cNvSpPr/>
          <p:nvPr/>
        </p:nvSpPr>
        <p:spPr>
          <a:xfrm>
            <a:off x="0" y="2823087"/>
            <a:ext cx="12192000" cy="1211826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ja-JP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60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F25F-610C-4B76-A379-0D6F3D78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64" y="-1363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0EA36-C9FE-4DCC-A2F8-8388A04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1563"/>
            <a:ext cx="10515600" cy="45161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investigated weakly supervised land-cover change classification</a:t>
            </a:r>
          </a:p>
          <a:p>
            <a:r>
              <a:rPr lang="en-US" dirty="0"/>
              <a:t>(if any) </a:t>
            </a:r>
            <a:r>
              <a:rPr lang="en-US" dirty="0" err="1"/>
              <a:t>BraBraBra</a:t>
            </a:r>
            <a:r>
              <a:rPr lang="en-US" dirty="0"/>
              <a:t>…</a:t>
            </a:r>
          </a:p>
          <a:p>
            <a:r>
              <a:rPr lang="en-US" dirty="0"/>
              <a:t>On Dynamic World label (DW):</a:t>
            </a:r>
          </a:p>
          <a:p>
            <a:pPr lvl="1"/>
            <a:r>
              <a:rPr lang="en-US" dirty="0"/>
              <a:t>DW has comparable performance as a weak label to NLCD. So, we might not have to use NLCD anymore</a:t>
            </a:r>
          </a:p>
          <a:p>
            <a:pPr lvl="1"/>
            <a:r>
              <a:rPr lang="en-US" dirty="0"/>
              <a:t>Using probabilities rather than deterministic labels leads to slightly better performance (for DW)</a:t>
            </a:r>
          </a:p>
          <a:p>
            <a:pPr lvl="1"/>
            <a:r>
              <a:rPr lang="en-US" dirty="0"/>
              <a:t>Model average (of output probabilities) of NLCD and DW gives slightly better performance than either NLCD or DW only</a:t>
            </a:r>
          </a:p>
          <a:p>
            <a:r>
              <a:rPr lang="en-US" dirty="0"/>
              <a:t>About model uncertainty:</a:t>
            </a:r>
          </a:p>
          <a:p>
            <a:pPr lvl="1"/>
            <a:r>
              <a:rPr lang="en-US" dirty="0" err="1"/>
              <a:t>brabrabra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4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F8FE971-ED06-59B2-3AAB-EC04FBA35F46}"/>
              </a:ext>
            </a:extLst>
          </p:cNvPr>
          <p:cNvSpPr/>
          <p:nvPr/>
        </p:nvSpPr>
        <p:spPr>
          <a:xfrm>
            <a:off x="0" y="2823087"/>
            <a:ext cx="12192000" cy="1211826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Appendix.</a:t>
            </a:r>
            <a:endParaRPr kumimoji="1" lang="ja-JP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72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F8FE971-ED06-59B2-3AAB-EC04FBA35F46}"/>
              </a:ext>
            </a:extLst>
          </p:cNvPr>
          <p:cNvSpPr/>
          <p:nvPr/>
        </p:nvSpPr>
        <p:spPr>
          <a:xfrm>
            <a:off x="0" y="2823087"/>
            <a:ext cx="12192000" cy="1211826"/>
          </a:xfrm>
          <a:prstGeom prst="rect">
            <a:avLst/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Appendix. Using Dynamic World Labels</a:t>
            </a:r>
            <a:endParaRPr kumimoji="1" lang="ja-JP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6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F25F-610C-4B76-A379-0D6F3D78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0EA36-C9FE-4DCC-A2F8-8388A04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10515600" cy="2025939"/>
          </a:xfrm>
        </p:spPr>
        <p:txBody>
          <a:bodyPr/>
          <a:lstStyle/>
          <a:p>
            <a:r>
              <a:rPr lang="en-US" dirty="0"/>
              <a:t>The model can be applied to two different years (images)</a:t>
            </a:r>
          </a:p>
          <a:p>
            <a:r>
              <a:rPr lang="en-US" dirty="0"/>
              <a:t>the super-resolved label can be compared to estimate changes in the four classes</a:t>
            </a:r>
          </a:p>
          <a:p>
            <a:r>
              <a:rPr lang="en-US" dirty="0"/>
              <a:t>The evaluation metric: </a:t>
            </a:r>
            <a:r>
              <a:rPr lang="en-US" dirty="0" err="1"/>
              <a:t>IoU</a:t>
            </a:r>
            <a:r>
              <a:rPr lang="en-US" dirty="0"/>
              <a:t> (4 loss + 4 gain = 8 </a:t>
            </a:r>
            <a:r>
              <a:rPr lang="en-US" dirty="0" err="1"/>
              <a:t>clases</a:t>
            </a:r>
            <a:r>
              <a:rPr lang="en-US" dirty="0"/>
              <a:t>)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3770D2-85BF-42B8-9E4D-456BF51B049C}"/>
                  </a:ext>
                </a:extLst>
              </p:cNvPr>
              <p:cNvSpPr txBox="1"/>
              <p:nvPr/>
            </p:nvSpPr>
            <p:spPr>
              <a:xfrm>
                <a:off x="2154382" y="3986503"/>
                <a:ext cx="7883236" cy="85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IoU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labeled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prediction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𝐚𝐧𝐝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ground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truth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labeled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prediction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𝐨𝐫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ground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truth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3770D2-85BF-42B8-9E4D-456BF51B0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82" y="3986503"/>
                <a:ext cx="7883236" cy="8586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28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0" y="-171591"/>
            <a:ext cx="11904407" cy="1325563"/>
          </a:xfrm>
        </p:spPr>
        <p:txBody>
          <a:bodyPr/>
          <a:lstStyle/>
          <a:p>
            <a:r>
              <a:rPr lang="en-US" altLang="ja-JP" dirty="0">
                <a:solidFill>
                  <a:schemeClr val="accent1">
                    <a:lumMod val="75000"/>
                  </a:schemeClr>
                </a:solidFill>
              </a:rPr>
              <a:t>How to Download DW labels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D3FAFC-BCE2-1296-56F0-E1C1E12DA728}"/>
              </a:ext>
            </a:extLst>
          </p:cNvPr>
          <p:cNvSpPr txBox="1">
            <a:spLocks/>
          </p:cNvSpPr>
          <p:nvPr/>
        </p:nvSpPr>
        <p:spPr>
          <a:xfrm>
            <a:off x="347813" y="953681"/>
            <a:ext cx="11356259" cy="5683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downloaded DW labels from GEE using python API for every coordinate of NLCD labels</a:t>
            </a:r>
          </a:p>
          <a:p>
            <a:pPr lvl="1"/>
            <a:r>
              <a:rPr lang="en-US" dirty="0"/>
              <a:t>Period: June 23rd to Sep 29</a:t>
            </a:r>
            <a:r>
              <a:rPr lang="en-US" baseline="30000" dirty="0"/>
              <a:t>th</a:t>
            </a:r>
            <a:r>
              <a:rPr lang="en-US" dirty="0"/>
              <a:t>, 2017</a:t>
            </a:r>
          </a:p>
          <a:p>
            <a:pPr lvl="1"/>
            <a:r>
              <a:rPr lang="en-US" dirty="0"/>
              <a:t>For label band, we took the mode class for each pixel over the period</a:t>
            </a:r>
          </a:p>
          <a:p>
            <a:pPr lvl="1"/>
            <a:r>
              <a:rPr lang="en-US" dirty="0"/>
              <a:t>For probability band, we took the average of probability for each pixel and each class </a:t>
            </a:r>
            <a:r>
              <a:rPr lang="en-US" altLang="ja-JP" dirty="0"/>
              <a:t>over the period</a:t>
            </a:r>
          </a:p>
          <a:p>
            <a:pPr lvl="1"/>
            <a:r>
              <a:rPr lang="en-US" altLang="ja-JP" dirty="0"/>
              <a:t>Considering that DW is 10m-resolution, t</a:t>
            </a:r>
            <a:r>
              <a:rPr lang="en-US" dirty="0"/>
              <a:t>o save the data size, we down-sampled DW by 1/10, e.g. 388 by 388 for originally 3880 by 3880 label. We also rounded the probabilities by multiples of 0.5% and saved as uint8 upon multiplied by 200</a:t>
            </a:r>
          </a:p>
          <a:p>
            <a:pPr lvl="1"/>
            <a:r>
              <a:rPr lang="en-US" dirty="0"/>
              <a:t>When using in training, we transformed them into probabilities again</a:t>
            </a:r>
          </a:p>
        </p:txBody>
      </p:sp>
    </p:spTree>
    <p:extLst>
      <p:ext uri="{BB962C8B-B14F-4D97-AF65-F5344CB8AC3E}">
        <p14:creationId xmlns:p14="http://schemas.microsoft.com/office/powerpoint/2010/main" val="3570010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0" y="-171591"/>
            <a:ext cx="11793795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Why Data Augmentation and not Standardization?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464" y="1052051"/>
            <a:ext cx="11793795" cy="56191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fact, in baseline model git for the DFC 2021 contest, they standardized images as</a:t>
            </a:r>
          </a:p>
          <a:p>
            <a:pPr lvl="1"/>
            <a:r>
              <a:rPr lang="en-US" dirty="0"/>
              <a:t>NAIP2013 --&gt; (NAIP2013 - </a:t>
            </a:r>
            <a:r>
              <a:rPr lang="en-US" altLang="ja-JP" dirty="0"/>
              <a:t>NAIP2013.</a:t>
            </a:r>
            <a:r>
              <a:rPr lang="en-US" dirty="0"/>
              <a:t>mean)/</a:t>
            </a:r>
            <a:r>
              <a:rPr lang="en-US" altLang="ja-JP" dirty="0"/>
              <a:t>NAIP2013.std</a:t>
            </a:r>
            <a:endParaRPr lang="en-US" dirty="0"/>
          </a:p>
          <a:p>
            <a:pPr lvl="1"/>
            <a:r>
              <a:rPr lang="en-US" altLang="ja-JP" dirty="0"/>
              <a:t>NAIP2017 --&gt; (NAIP2017 - NAIP2017.mean)/NAIP2017.std</a:t>
            </a:r>
            <a:endParaRPr lang="en-US" dirty="0"/>
          </a:p>
          <a:p>
            <a:r>
              <a:rPr lang="en-US" altLang="ja-JP" dirty="0"/>
              <a:t>In this case, since both years are for Maryland, the standardized distribution of RGB (and infrared) numbers should be similar between 2013 and 2017</a:t>
            </a:r>
            <a:endParaRPr lang="en-US" dirty="0"/>
          </a:p>
          <a:p>
            <a:r>
              <a:rPr lang="en-US" dirty="0"/>
              <a:t>However, </a:t>
            </a:r>
            <a:r>
              <a:rPr lang="en-US" dirty="0" err="1"/>
              <a:t>AoI</a:t>
            </a:r>
            <a:r>
              <a:rPr lang="en-US" dirty="0"/>
              <a:t> and dataset for model training can be completely different! Then, the standardized </a:t>
            </a:r>
            <a:r>
              <a:rPr lang="en-US" altLang="ja-JP" dirty="0"/>
              <a:t>distributions of </a:t>
            </a:r>
            <a:r>
              <a:rPr lang="en-US" dirty="0"/>
              <a:t>RGB-numbers can be quite different, which can still cause </a:t>
            </a:r>
            <a:r>
              <a:rPr lang="en-US" altLang="ja-JP" dirty="0"/>
              <a:t>failure in </a:t>
            </a:r>
            <a:r>
              <a:rPr lang="en-US" dirty="0"/>
              <a:t>model prediction</a:t>
            </a:r>
          </a:p>
          <a:p>
            <a:pPr lvl="1"/>
            <a:r>
              <a:rPr lang="en-US" dirty="0"/>
              <a:t>Ex) we may want to train a model on Maryland 2017 but apply the model to Las Vegas 2013!</a:t>
            </a:r>
          </a:p>
          <a:p>
            <a:r>
              <a:rPr lang="en-US" dirty="0"/>
              <a:t>This is why we preferred data augmentation for brightness which forces models to </a:t>
            </a:r>
            <a:r>
              <a:rPr lang="en-US" b="1" dirty="0">
                <a:solidFill>
                  <a:srgbClr val="0000FF"/>
                </a:solidFill>
              </a:rPr>
              <a:t>learn from relative difference of brightness of each class within an image </a:t>
            </a:r>
            <a:r>
              <a:rPr lang="en-US" dirty="0"/>
              <a:t>(e.g. TC and LV)</a:t>
            </a:r>
          </a:p>
        </p:txBody>
      </p:sp>
    </p:spTree>
    <p:extLst>
      <p:ext uri="{BB962C8B-B14F-4D97-AF65-F5344CB8AC3E}">
        <p14:creationId xmlns:p14="http://schemas.microsoft.com/office/powerpoint/2010/main" val="2725161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6AB1EAEE-CE0D-9B34-728B-ED0B45F3C6D5}"/>
              </a:ext>
            </a:extLst>
          </p:cNvPr>
          <p:cNvSpPr/>
          <p:nvPr/>
        </p:nvSpPr>
        <p:spPr>
          <a:xfrm>
            <a:off x="664066" y="2910347"/>
            <a:ext cx="2172928" cy="2025939"/>
          </a:xfrm>
          <a:prstGeom prst="wedgeRoundRectCallout">
            <a:avLst>
              <a:gd name="adj1" fmla="val 50419"/>
              <a:gd name="adj2" fmla="val -9440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FF25F-610C-4B76-A379-0D6F3D780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71" y="-21497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0EA36-C9FE-4DCC-A2F8-8388A04D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1" y="724636"/>
            <a:ext cx="10970341" cy="14583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used (copy environment of) DFC2021 contest web page “</a:t>
            </a:r>
            <a:r>
              <a:rPr lang="en-US" dirty="0">
                <a:hlinkClick r:id="rId3"/>
              </a:rPr>
              <a:t>Codalab</a:t>
            </a:r>
            <a:r>
              <a:rPr lang="en-US" dirty="0"/>
              <a:t>” which can evaluate test loss/gain </a:t>
            </a:r>
            <a:r>
              <a:rPr lang="en-US" dirty="0" err="1"/>
              <a:t>IoUs</a:t>
            </a:r>
            <a:r>
              <a:rPr lang="en-US" dirty="0"/>
              <a:t> from 2013 to 17 in the exactly same way with the real contest</a:t>
            </a:r>
          </a:p>
          <a:p>
            <a:r>
              <a:rPr lang="en-US" dirty="0"/>
              <a:t>Thanks to professor </a:t>
            </a:r>
            <a:r>
              <a:rPr lang="en-US" dirty="0" err="1"/>
              <a:t>Yokoya</a:t>
            </a:r>
            <a:r>
              <a:rPr lang="en-US" dirty="0"/>
              <a:t> who was one of DFC2021 contest organizer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D719765-0707-D4A5-2E2F-DA387F2B4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052" y="2385941"/>
            <a:ext cx="8312913" cy="42643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40C696D-DABE-E0CE-B21E-F3A1D6AC2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830" y="3042253"/>
            <a:ext cx="1295400" cy="1762125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22249629-AC84-7D80-01FC-D92F247E6E06}"/>
              </a:ext>
            </a:extLst>
          </p:cNvPr>
          <p:cNvSpPr txBox="1"/>
          <p:nvPr/>
        </p:nvSpPr>
        <p:spPr>
          <a:xfrm>
            <a:off x="5389787" y="2031683"/>
            <a:ext cx="4719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Figure1: Codalab web page</a:t>
            </a:r>
            <a:endParaRPr lang="en-US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A403C1D-206F-DED4-06B4-B99A5295D8B2}"/>
              </a:ext>
            </a:extLst>
          </p:cNvPr>
          <p:cNvCxnSpPr>
            <a:cxnSpLocks/>
          </p:cNvCxnSpPr>
          <p:nvPr/>
        </p:nvCxnSpPr>
        <p:spPr>
          <a:xfrm flipV="1">
            <a:off x="4151564" y="4719142"/>
            <a:ext cx="398099" cy="259994"/>
          </a:xfrm>
          <a:prstGeom prst="straightConnector1">
            <a:avLst/>
          </a:prstGeom>
          <a:ln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9">
            <a:extLst>
              <a:ext uri="{FF2B5EF4-FFF2-40B4-BE49-F238E27FC236}">
                <a16:creationId xmlns:a16="http://schemas.microsoft.com/office/drawing/2014/main" id="{C354B4D5-1A1C-BB3E-9B84-9FE5A32CDF4A}"/>
              </a:ext>
            </a:extLst>
          </p:cNvPr>
          <p:cNvSpPr txBox="1"/>
          <p:nvPr/>
        </p:nvSpPr>
        <p:spPr>
          <a:xfrm>
            <a:off x="3405148" y="4994777"/>
            <a:ext cx="1268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ranking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5276135-F5D4-EABB-6B0E-BEDB36B006C9}"/>
              </a:ext>
            </a:extLst>
          </p:cNvPr>
          <p:cNvSpPr txBox="1"/>
          <p:nvPr/>
        </p:nvSpPr>
        <p:spPr>
          <a:xfrm>
            <a:off x="3726298" y="3127920"/>
            <a:ext cx="1731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Mean 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IoU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 of submitted model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4F17821-BC76-03AD-AE0A-5560EBF46A19}"/>
              </a:ext>
            </a:extLst>
          </p:cNvPr>
          <p:cNvCxnSpPr>
            <a:cxnSpLocks/>
          </p:cNvCxnSpPr>
          <p:nvPr/>
        </p:nvCxnSpPr>
        <p:spPr>
          <a:xfrm>
            <a:off x="5389787" y="3637722"/>
            <a:ext cx="706213" cy="229509"/>
          </a:xfrm>
          <a:prstGeom prst="straightConnector1">
            <a:avLst/>
          </a:prstGeom>
          <a:ln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9">
            <a:extLst>
              <a:ext uri="{FF2B5EF4-FFF2-40B4-BE49-F238E27FC236}">
                <a16:creationId xmlns:a16="http://schemas.microsoft.com/office/drawing/2014/main" id="{03100DD8-890C-0422-CBA8-6C83766C56BF}"/>
              </a:ext>
            </a:extLst>
          </p:cNvPr>
          <p:cNvSpPr txBox="1"/>
          <p:nvPr/>
        </p:nvSpPr>
        <p:spPr>
          <a:xfrm>
            <a:off x="4460869" y="5568750"/>
            <a:ext cx="19724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History of mean </a:t>
            </a:r>
            <a:r>
              <a:rPr lang="en-US" dirty="0" err="1">
                <a:solidFill>
                  <a:srgbClr val="0000FF"/>
                </a:solidFill>
              </a:rPr>
              <a:t>IoU</a:t>
            </a:r>
            <a:r>
              <a:rPr lang="en-US" dirty="0">
                <a:solidFill>
                  <a:srgbClr val="0000FF"/>
                </a:solidFill>
              </a:rPr>
              <a:t> of submitted models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F6EB40A-A6BC-6B63-5FF1-CF36F60ACBF6}"/>
              </a:ext>
            </a:extLst>
          </p:cNvPr>
          <p:cNvCxnSpPr/>
          <p:nvPr/>
        </p:nvCxnSpPr>
        <p:spPr>
          <a:xfrm flipV="1">
            <a:off x="6302477" y="5500507"/>
            <a:ext cx="412955" cy="324465"/>
          </a:xfrm>
          <a:prstGeom prst="straightConnector1">
            <a:avLst/>
          </a:prstGeom>
          <a:ln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83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3E54-C72A-4028-88B5-CA5B5E37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Dataset and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6EE5B-664B-4A75-B8FB-BB9EBA7FD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input images comprise 9 layers (2013 and 2017):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NAIP (2 layers): 1m-resolution 4-band (red, green, blue, and near-infrared)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Landsat (5 layers): 30m-resolution 9-band image from the Landsat-8 satellite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NLCD (2 layers): 30m-resolution coarse land cover labels</a:t>
            </a:r>
          </a:p>
          <a:p>
            <a:r>
              <a:rPr lang="en-US" dirty="0"/>
              <a:t>2250 aligned tiles of dimensions not exceeding 4000 × 4000 covering the state of Maryland</a:t>
            </a:r>
          </a:p>
          <a:p>
            <a:r>
              <a:rPr lang="en-US" dirty="0"/>
              <a:t>The training data:</a:t>
            </a:r>
          </a:p>
          <a:p>
            <a:pPr lvl="1"/>
            <a:r>
              <a:rPr lang="en-US" dirty="0"/>
              <a:t>2250 NAIP-aligned tiles (1m /pixel, high resolution)</a:t>
            </a:r>
          </a:p>
          <a:p>
            <a:pPr lvl="1"/>
            <a:r>
              <a:rPr lang="en-US" dirty="0"/>
              <a:t>NLCD (30m/pixel, low resolution)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6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3E54-C72A-4028-88B5-CA5B5E37E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Dataset and Data Visualization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9845ABE-BB9A-4B2A-ACDC-96F080E2F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877711"/>
              </p:ext>
            </p:extLst>
          </p:nvPr>
        </p:nvGraphicFramePr>
        <p:xfrm>
          <a:off x="518654" y="1689967"/>
          <a:ext cx="5577347" cy="3547054"/>
        </p:xfrm>
        <a:graphic>
          <a:graphicData uri="http://schemas.openxmlformats.org/drawingml/2006/table">
            <a:tbl>
              <a:tblPr firstRow="1" firstCol="1" bandRow="1"/>
              <a:tblGrid>
                <a:gridCol w="494181">
                  <a:extLst>
                    <a:ext uri="{9D8B030D-6E8A-4147-A177-3AD203B41FA5}">
                      <a16:colId xmlns:a16="http://schemas.microsoft.com/office/drawing/2014/main" val="1631098318"/>
                    </a:ext>
                  </a:extLst>
                </a:gridCol>
                <a:gridCol w="1252856">
                  <a:extLst>
                    <a:ext uri="{9D8B030D-6E8A-4147-A177-3AD203B41FA5}">
                      <a16:colId xmlns:a16="http://schemas.microsoft.com/office/drawing/2014/main" val="153523051"/>
                    </a:ext>
                  </a:extLst>
                </a:gridCol>
                <a:gridCol w="433680">
                  <a:extLst>
                    <a:ext uri="{9D8B030D-6E8A-4147-A177-3AD203B41FA5}">
                      <a16:colId xmlns:a16="http://schemas.microsoft.com/office/drawing/2014/main" val="369107901"/>
                    </a:ext>
                  </a:extLst>
                </a:gridCol>
                <a:gridCol w="433680">
                  <a:extLst>
                    <a:ext uri="{9D8B030D-6E8A-4147-A177-3AD203B41FA5}">
                      <a16:colId xmlns:a16="http://schemas.microsoft.com/office/drawing/2014/main" val="155546231"/>
                    </a:ext>
                  </a:extLst>
                </a:gridCol>
                <a:gridCol w="770452">
                  <a:extLst>
                    <a:ext uri="{9D8B030D-6E8A-4147-A177-3AD203B41FA5}">
                      <a16:colId xmlns:a16="http://schemas.microsoft.com/office/drawing/2014/main" val="1850951799"/>
                    </a:ext>
                  </a:extLst>
                </a:gridCol>
                <a:gridCol w="494181">
                  <a:extLst>
                    <a:ext uri="{9D8B030D-6E8A-4147-A177-3AD203B41FA5}">
                      <a16:colId xmlns:a16="http://schemas.microsoft.com/office/drawing/2014/main" val="1352431523"/>
                    </a:ext>
                  </a:extLst>
                </a:gridCol>
                <a:gridCol w="415477">
                  <a:extLst>
                    <a:ext uri="{9D8B030D-6E8A-4147-A177-3AD203B41FA5}">
                      <a16:colId xmlns:a16="http://schemas.microsoft.com/office/drawing/2014/main" val="11728381"/>
                    </a:ext>
                  </a:extLst>
                </a:gridCol>
                <a:gridCol w="641420">
                  <a:extLst>
                    <a:ext uri="{9D8B030D-6E8A-4147-A177-3AD203B41FA5}">
                      <a16:colId xmlns:a16="http://schemas.microsoft.com/office/drawing/2014/main" val="912433961"/>
                    </a:ext>
                  </a:extLst>
                </a:gridCol>
                <a:gridCol w="641420">
                  <a:extLst>
                    <a:ext uri="{9D8B030D-6E8A-4147-A177-3AD203B41FA5}">
                      <a16:colId xmlns:a16="http://schemas.microsoft.com/office/drawing/2014/main" val="1557533566"/>
                    </a:ext>
                  </a:extLst>
                </a:gridCol>
              </a:tblGrid>
              <a:tr h="190202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NLCD class name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Loss Color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Gain Color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 class name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Approximate class frequencies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69736"/>
                  </a:ext>
                </a:extLst>
              </a:tr>
              <a:tr h="407831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LV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Improv.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686103"/>
                  </a:ext>
                </a:extLst>
              </a:tr>
              <a:tr h="190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7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 Water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B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253739"/>
                  </a:ext>
                </a:extLst>
              </a:tr>
              <a:tr h="3941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D2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Developed, Open Space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968482"/>
                  </a:ext>
                </a:extLst>
              </a:tr>
              <a:tr h="3941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A1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Developed, Low Intensity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892885"/>
                  </a:ext>
                </a:extLst>
              </a:tr>
              <a:tr h="3941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33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Developed, Medium Intensity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Impervious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64%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927116"/>
                  </a:ext>
                </a:extLst>
              </a:tr>
              <a:tr h="3941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200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Developed, High Intensity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Impervious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04747"/>
                  </a:ext>
                </a:extLst>
              </a:tr>
              <a:tr h="3941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Barren Land (Rock/Sand/Clay)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--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239300"/>
                  </a:ext>
                </a:extLst>
              </a:tr>
              <a:tr h="3941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78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Deciduous Forest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Tree Canopy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5405923"/>
                  </a:ext>
                </a:extLst>
              </a:tr>
              <a:tr h="3941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0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Evergreen Forest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Tree Canopy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0621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DF0587D-F3F1-4F3B-B644-E75944CE7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789672"/>
              </p:ext>
            </p:extLst>
          </p:nvPr>
        </p:nvGraphicFramePr>
        <p:xfrm>
          <a:off x="6415549" y="1689967"/>
          <a:ext cx="5577347" cy="4128942"/>
        </p:xfrm>
        <a:graphic>
          <a:graphicData uri="http://schemas.openxmlformats.org/drawingml/2006/table">
            <a:tbl>
              <a:tblPr firstRow="1" firstCol="1" bandRow="1"/>
              <a:tblGrid>
                <a:gridCol w="494181">
                  <a:extLst>
                    <a:ext uri="{9D8B030D-6E8A-4147-A177-3AD203B41FA5}">
                      <a16:colId xmlns:a16="http://schemas.microsoft.com/office/drawing/2014/main" val="1631098318"/>
                    </a:ext>
                  </a:extLst>
                </a:gridCol>
                <a:gridCol w="1252856">
                  <a:extLst>
                    <a:ext uri="{9D8B030D-6E8A-4147-A177-3AD203B41FA5}">
                      <a16:colId xmlns:a16="http://schemas.microsoft.com/office/drawing/2014/main" val="153523051"/>
                    </a:ext>
                  </a:extLst>
                </a:gridCol>
                <a:gridCol w="433680">
                  <a:extLst>
                    <a:ext uri="{9D8B030D-6E8A-4147-A177-3AD203B41FA5}">
                      <a16:colId xmlns:a16="http://schemas.microsoft.com/office/drawing/2014/main" val="369107901"/>
                    </a:ext>
                  </a:extLst>
                </a:gridCol>
                <a:gridCol w="433680">
                  <a:extLst>
                    <a:ext uri="{9D8B030D-6E8A-4147-A177-3AD203B41FA5}">
                      <a16:colId xmlns:a16="http://schemas.microsoft.com/office/drawing/2014/main" val="155546231"/>
                    </a:ext>
                  </a:extLst>
                </a:gridCol>
                <a:gridCol w="770452">
                  <a:extLst>
                    <a:ext uri="{9D8B030D-6E8A-4147-A177-3AD203B41FA5}">
                      <a16:colId xmlns:a16="http://schemas.microsoft.com/office/drawing/2014/main" val="1850951799"/>
                    </a:ext>
                  </a:extLst>
                </a:gridCol>
                <a:gridCol w="494181">
                  <a:extLst>
                    <a:ext uri="{9D8B030D-6E8A-4147-A177-3AD203B41FA5}">
                      <a16:colId xmlns:a16="http://schemas.microsoft.com/office/drawing/2014/main" val="1352431523"/>
                    </a:ext>
                  </a:extLst>
                </a:gridCol>
                <a:gridCol w="415477">
                  <a:extLst>
                    <a:ext uri="{9D8B030D-6E8A-4147-A177-3AD203B41FA5}">
                      <a16:colId xmlns:a16="http://schemas.microsoft.com/office/drawing/2014/main" val="11728381"/>
                    </a:ext>
                  </a:extLst>
                </a:gridCol>
                <a:gridCol w="641420">
                  <a:extLst>
                    <a:ext uri="{9D8B030D-6E8A-4147-A177-3AD203B41FA5}">
                      <a16:colId xmlns:a16="http://schemas.microsoft.com/office/drawing/2014/main" val="912433961"/>
                    </a:ext>
                  </a:extLst>
                </a:gridCol>
                <a:gridCol w="641420">
                  <a:extLst>
                    <a:ext uri="{9D8B030D-6E8A-4147-A177-3AD203B41FA5}">
                      <a16:colId xmlns:a16="http://schemas.microsoft.com/office/drawing/2014/main" val="1557533566"/>
                    </a:ext>
                  </a:extLst>
                </a:gridCol>
              </a:tblGrid>
              <a:tr h="188215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NLCD class name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Loss Color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Gain Color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 class name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Approximate class frequencies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69736"/>
                  </a:ext>
                </a:extLst>
              </a:tr>
              <a:tr h="403572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TC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LV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Improv.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686103"/>
                  </a:ext>
                </a:extLst>
              </a:tr>
              <a:tr h="3900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7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Mixed Forest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Tree Canopy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276871"/>
                  </a:ext>
                </a:extLst>
              </a:tr>
              <a:tr h="3900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CA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Shrub/Scrub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Tree Canopy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38%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6486202"/>
                  </a:ext>
                </a:extLst>
              </a:tr>
              <a:tr h="5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EA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Grassland/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Herbaceous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Vegetation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54%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745521"/>
                  </a:ext>
                </a:extLst>
              </a:tr>
              <a:tr h="5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Pasture/Hay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Vegetation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007030"/>
                  </a:ext>
                </a:extLst>
              </a:tr>
              <a:tr h="5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45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Cultivated Crops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FF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Vegetation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235893"/>
                  </a:ext>
                </a:extLst>
              </a:tr>
              <a:tr h="3900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5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Woody Wetlands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Tree Canopy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133778"/>
                  </a:ext>
                </a:extLst>
              </a:tr>
              <a:tr h="5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B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Emergent Herbaceous Wetlands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C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0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Tree Canopy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86%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47769" marR="4776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944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80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Dataset and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10515600" cy="1325563"/>
          </a:xfrm>
        </p:spPr>
        <p:txBody>
          <a:bodyPr/>
          <a:lstStyle/>
          <a:p>
            <a:r>
              <a:rPr lang="en-US" dirty="0"/>
              <a:t>The test data:</a:t>
            </a:r>
          </a:p>
          <a:p>
            <a:pPr lvl="1"/>
            <a:r>
              <a:rPr lang="en-US" dirty="0"/>
              <a:t>50 NAIP-aligned tiles (1m / pixel) selected from the 2250 training tiles</a:t>
            </a:r>
          </a:p>
          <a:p>
            <a:pPr lvl="1"/>
            <a:r>
              <a:rPr lang="en-US" dirty="0" err="1"/>
              <a:t>GroudWork</a:t>
            </a:r>
            <a:r>
              <a:rPr lang="en-US" dirty="0"/>
              <a:t> software to create high-resolution labeling</a:t>
            </a:r>
          </a:p>
        </p:txBody>
      </p:sp>
      <p:pic>
        <p:nvPicPr>
          <p:cNvPr id="11" name="図 7">
            <a:extLst>
              <a:ext uri="{FF2B5EF4-FFF2-40B4-BE49-F238E27FC236}">
                <a16:creationId xmlns:a16="http://schemas.microsoft.com/office/drawing/2014/main" id="{92245312-5C94-40E8-AD46-4C04E3A8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10" y="3286125"/>
            <a:ext cx="2769870" cy="2774950"/>
          </a:xfrm>
          <a:prstGeom prst="rect">
            <a:avLst/>
          </a:prstGeom>
        </p:spPr>
      </p:pic>
      <p:pic>
        <p:nvPicPr>
          <p:cNvPr id="12" name="図 6">
            <a:extLst>
              <a:ext uri="{FF2B5EF4-FFF2-40B4-BE49-F238E27FC236}">
                <a16:creationId xmlns:a16="http://schemas.microsoft.com/office/drawing/2014/main" id="{EB2369D4-11D1-4809-8826-D3E5171E0E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30" y="3303905"/>
            <a:ext cx="2753360" cy="2757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2D14E9-277B-487A-9DEB-82FA1813E041}"/>
              </a:ext>
            </a:extLst>
          </p:cNvPr>
          <p:cNvSpPr txBox="1"/>
          <p:nvPr/>
        </p:nvSpPr>
        <p:spPr>
          <a:xfrm>
            <a:off x="1449127" y="6123543"/>
            <a:ext cx="1330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NAIP 2013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05149-7038-4A90-BC0B-2023366479B7}"/>
              </a:ext>
            </a:extLst>
          </p:cNvPr>
          <p:cNvSpPr txBox="1"/>
          <p:nvPr/>
        </p:nvSpPr>
        <p:spPr>
          <a:xfrm>
            <a:off x="8439960" y="6123377"/>
            <a:ext cx="3513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high-resolution label for NAIP2013</a:t>
            </a:r>
            <a:endParaRPr lang="en-US" dirty="0"/>
          </a:p>
        </p:txBody>
      </p:sp>
      <p:pic>
        <p:nvPicPr>
          <p:cNvPr id="8" name="図 24">
            <a:extLst>
              <a:ext uri="{FF2B5EF4-FFF2-40B4-BE49-F238E27FC236}">
                <a16:creationId xmlns:a16="http://schemas.microsoft.com/office/drawing/2014/main" id="{3F2B5F63-5CAD-42C1-8AD3-F1993CDF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09" y="3292602"/>
            <a:ext cx="2790209" cy="2779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DE3DE-1878-4335-8047-7DA9BD075651}"/>
              </a:ext>
            </a:extLst>
          </p:cNvPr>
          <p:cNvSpPr txBox="1"/>
          <p:nvPr/>
        </p:nvSpPr>
        <p:spPr>
          <a:xfrm>
            <a:off x="5009764" y="6088830"/>
            <a:ext cx="183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NLCD 2013 label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3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E0B0-E91F-4A0A-A7D2-5953DD21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Dataset and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433EE-0E05-4657-9A11-C3460AC7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7"/>
            <a:ext cx="10515600" cy="1325563"/>
          </a:xfrm>
        </p:spPr>
        <p:txBody>
          <a:bodyPr/>
          <a:lstStyle/>
          <a:p>
            <a:r>
              <a:rPr lang="en-US" dirty="0"/>
              <a:t>The test data:</a:t>
            </a:r>
          </a:p>
          <a:p>
            <a:pPr lvl="1"/>
            <a:r>
              <a:rPr lang="en-US" dirty="0"/>
              <a:t>50 NAIP-aligned tiles (1m / pixel) selected from the 2250 training tiles</a:t>
            </a:r>
          </a:p>
          <a:p>
            <a:pPr lvl="1"/>
            <a:r>
              <a:rPr lang="en-US" dirty="0" err="1"/>
              <a:t>GroudWork</a:t>
            </a:r>
            <a:r>
              <a:rPr lang="en-US" dirty="0"/>
              <a:t> software to create high-resolution labeling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D14E9-277B-487A-9DEB-82FA1813E041}"/>
              </a:ext>
            </a:extLst>
          </p:cNvPr>
          <p:cNvSpPr txBox="1"/>
          <p:nvPr/>
        </p:nvSpPr>
        <p:spPr>
          <a:xfrm>
            <a:off x="1538373" y="6123543"/>
            <a:ext cx="1330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NAIP 2017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05149-7038-4A90-BC0B-2023366479B7}"/>
              </a:ext>
            </a:extLst>
          </p:cNvPr>
          <p:cNvSpPr txBox="1"/>
          <p:nvPr/>
        </p:nvSpPr>
        <p:spPr>
          <a:xfrm>
            <a:off x="8234480" y="6086531"/>
            <a:ext cx="3513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high-resolution label for NAIP2017</a:t>
            </a:r>
            <a:endParaRPr lang="en-US" dirty="0"/>
          </a:p>
        </p:txBody>
      </p:sp>
      <p:pic>
        <p:nvPicPr>
          <p:cNvPr id="8" name="図 8">
            <a:extLst>
              <a:ext uri="{FF2B5EF4-FFF2-40B4-BE49-F238E27FC236}">
                <a16:creationId xmlns:a16="http://schemas.microsoft.com/office/drawing/2014/main" id="{A36A4B7D-4538-46CA-BE0D-04A6623A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39" y="3328091"/>
            <a:ext cx="2770505" cy="2758440"/>
          </a:xfrm>
          <a:prstGeom prst="rect">
            <a:avLst/>
          </a:prstGeom>
        </p:spPr>
      </p:pic>
      <p:pic>
        <p:nvPicPr>
          <p:cNvPr id="9" name="図 10">
            <a:extLst>
              <a:ext uri="{FF2B5EF4-FFF2-40B4-BE49-F238E27FC236}">
                <a16:creationId xmlns:a16="http://schemas.microsoft.com/office/drawing/2014/main" id="{7D9F3BB5-AC95-4EE3-AA0E-8637880A68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71" y="3283295"/>
            <a:ext cx="2764790" cy="2776855"/>
          </a:xfrm>
          <a:prstGeom prst="rect">
            <a:avLst/>
          </a:prstGeom>
        </p:spPr>
      </p:pic>
      <p:pic>
        <p:nvPicPr>
          <p:cNvPr id="10" name="図 25">
            <a:extLst>
              <a:ext uri="{FF2B5EF4-FFF2-40B4-BE49-F238E27FC236}">
                <a16:creationId xmlns:a16="http://schemas.microsoft.com/office/drawing/2014/main" id="{1EF5FEB5-5A11-4129-A73E-AB95D9490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43" y="3283293"/>
            <a:ext cx="2773833" cy="27889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CBEB6D-6723-42D7-A00A-6950E4AFAEC7}"/>
              </a:ext>
            </a:extLst>
          </p:cNvPr>
          <p:cNvSpPr txBox="1"/>
          <p:nvPr/>
        </p:nvSpPr>
        <p:spPr>
          <a:xfrm>
            <a:off x="5116221" y="6086531"/>
            <a:ext cx="2258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NLCD 2016 label for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024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A9A0-F561-4A6F-831C-BFA99773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Dataset and Data Visualization</a:t>
            </a:r>
          </a:p>
        </p:txBody>
      </p:sp>
      <p:pic>
        <p:nvPicPr>
          <p:cNvPr id="6" name="図 67">
            <a:extLst>
              <a:ext uri="{FF2B5EF4-FFF2-40B4-BE49-F238E27FC236}">
                <a16:creationId xmlns:a16="http://schemas.microsoft.com/office/drawing/2014/main" id="{2212A5DA-A1E5-41B8-8006-CAC5DEEF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77" y="2478394"/>
            <a:ext cx="4926603" cy="3813048"/>
          </a:xfrm>
          <a:prstGeom prst="rect">
            <a:avLst/>
          </a:prstGeom>
        </p:spPr>
      </p:pic>
      <p:pic>
        <p:nvPicPr>
          <p:cNvPr id="7" name="図 66">
            <a:extLst>
              <a:ext uri="{FF2B5EF4-FFF2-40B4-BE49-F238E27FC236}">
                <a16:creationId xmlns:a16="http://schemas.microsoft.com/office/drawing/2014/main" id="{9044FD33-7017-48FA-BBD6-05EE7032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29903"/>
            <a:ext cx="4835066" cy="38130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1573-449E-4B10-9B78-EDCE25BA4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2048"/>
          </a:xfrm>
        </p:spPr>
        <p:txBody>
          <a:bodyPr/>
          <a:lstStyle/>
          <a:p>
            <a:r>
              <a:rPr lang="en-US" dirty="0"/>
              <a:t>NLCD labels vs high resolution labels by Groundwork:</a:t>
            </a:r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8A561-6042-44D7-99C4-41B9DB732CDD}"/>
              </a:ext>
            </a:extLst>
          </p:cNvPr>
          <p:cNvSpPr txBox="1"/>
          <p:nvPr/>
        </p:nvSpPr>
        <p:spPr>
          <a:xfrm>
            <a:off x="2078182" y="6291442"/>
            <a:ext cx="2175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Yu Mincho" panose="02020400000000000000" pitchFamily="18" charset="-128"/>
              </a:rPr>
              <a:t>comparison in 2013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B09CC-25A9-4585-9379-A6453E4ABA80}"/>
              </a:ext>
            </a:extLst>
          </p:cNvPr>
          <p:cNvSpPr txBox="1"/>
          <p:nvPr/>
        </p:nvSpPr>
        <p:spPr>
          <a:xfrm>
            <a:off x="7786255" y="6291442"/>
            <a:ext cx="2092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</a:rPr>
              <a:t>comparison in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46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</TotalTime>
  <Words>2275</Words>
  <Application>Microsoft Office PowerPoint</Application>
  <PresentationFormat>ワイド画面</PresentationFormat>
  <Paragraphs>381</Paragraphs>
  <Slides>31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8" baseType="lpstr">
      <vt:lpstr>游ゴシック</vt:lpstr>
      <vt:lpstr>Arial</vt:lpstr>
      <vt:lpstr>Calibri</vt:lpstr>
      <vt:lpstr>Calibri Light</vt:lpstr>
      <vt:lpstr>Cambria Math</vt:lpstr>
      <vt:lpstr>Times New Roman</vt:lpstr>
      <vt:lpstr>Office Theme</vt:lpstr>
      <vt:lpstr>Land Cover Change Detection using Neural Network for Satellite Images  </vt:lpstr>
      <vt:lpstr>Problem Definition</vt:lpstr>
      <vt:lpstr>Problem Definition</vt:lpstr>
      <vt:lpstr>Performance Evaluation</vt:lpstr>
      <vt:lpstr>Dataset and Data Visualization</vt:lpstr>
      <vt:lpstr>Dataset and Data Visualization</vt:lpstr>
      <vt:lpstr>Dataset and Data Visualization</vt:lpstr>
      <vt:lpstr>Dataset and Data Visualization</vt:lpstr>
      <vt:lpstr>Dataset and Data Visualization</vt:lpstr>
      <vt:lpstr>Dataset and Data Visualization</vt:lpstr>
      <vt:lpstr>Dataset and Data Visualization</vt:lpstr>
      <vt:lpstr>Methodology and Results</vt:lpstr>
      <vt:lpstr>Methodology and Results</vt:lpstr>
      <vt:lpstr>Methodology and Results</vt:lpstr>
      <vt:lpstr>Methodology and Results</vt:lpstr>
      <vt:lpstr>Goals and Next Steps</vt:lpstr>
      <vt:lpstr>PowerPoint プレゼンテーション</vt:lpstr>
      <vt:lpstr>What is Dynamic World labels (DW)?</vt:lpstr>
      <vt:lpstr>Why we also tried to use DW (not only NLCD)?</vt:lpstr>
      <vt:lpstr>How DW is different from NLCD?</vt:lpstr>
      <vt:lpstr>Naïve performance comparison: NLCD and DW</vt:lpstr>
      <vt:lpstr>Performance comparison of NLCD vs DW</vt:lpstr>
      <vt:lpstr>Data Augmentation for Brightness</vt:lpstr>
      <vt:lpstr>Performance comparison of NLCD vs DW (final)</vt:lpstr>
      <vt:lpstr>Results—DW has comparable performance to NLCD</vt:lpstr>
      <vt:lpstr>PowerPoint プレゼンテーション</vt:lpstr>
      <vt:lpstr>Conclusion</vt:lpstr>
      <vt:lpstr>PowerPoint プレゼンテーション</vt:lpstr>
      <vt:lpstr>PowerPoint プレゼンテーション</vt:lpstr>
      <vt:lpstr>How to Download DW labels</vt:lpstr>
      <vt:lpstr>Why Data Augmentation and not Standardization?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Change Detection using Neural Network for Satellite Images</dc:title>
  <dc:creator>ab5243</dc:creator>
  <cp:lastModifiedBy>池田 祐樹</cp:lastModifiedBy>
  <cp:revision>240</cp:revision>
  <dcterms:created xsi:type="dcterms:W3CDTF">2022-11-07T02:11:00Z</dcterms:created>
  <dcterms:modified xsi:type="dcterms:W3CDTF">2022-12-17T23:26:16Z</dcterms:modified>
</cp:coreProperties>
</file>